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6" r:id="rId2"/>
    <p:sldId id="258" r:id="rId3"/>
    <p:sldId id="259" r:id="rId4"/>
    <p:sldId id="262" r:id="rId5"/>
    <p:sldId id="261" r:id="rId6"/>
    <p:sldId id="296" r:id="rId7"/>
    <p:sldId id="263" r:id="rId8"/>
    <p:sldId id="295" r:id="rId9"/>
    <p:sldId id="298" r:id="rId10"/>
    <p:sldId id="260" r:id="rId11"/>
    <p:sldId id="299" r:id="rId12"/>
    <p:sldId id="275" r:id="rId13"/>
    <p:sldId id="265" r:id="rId14"/>
    <p:sldId id="300" r:id="rId15"/>
    <p:sldId id="301" r:id="rId16"/>
    <p:sldId id="302" r:id="rId17"/>
    <p:sldId id="283" r:id="rId18"/>
    <p:sldId id="303" r:id="rId19"/>
    <p:sldId id="304" r:id="rId20"/>
    <p:sldId id="305" r:id="rId21"/>
    <p:sldId id="306" r:id="rId22"/>
    <p:sldId id="270"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Fira Sans" panose="020B0503050000020004" pitchFamily="34" charset="0"/>
      <p:regular r:id="rId29"/>
      <p:bold r:id="rId30"/>
      <p:italic r:id="rId31"/>
      <p:boldItalic r:id="rId32"/>
    </p:embeddedFont>
    <p:embeddedFont>
      <p:font typeface="Fira Sans Light" panose="020B0403050000020004" pitchFamily="34" charset="0"/>
      <p:regular r:id="rId33"/>
      <p:bold r:id="rId34"/>
      <p:italic r:id="rId35"/>
      <p:boldItalic r:id="rId36"/>
    </p:embeddedFont>
    <p:embeddedFont>
      <p:font typeface="Fira Sans Medium" panose="020B0603050000020004" pitchFamily="34" charset="0"/>
      <p:regular r:id="rId37"/>
      <p:bold r:id="rId38"/>
      <p:italic r:id="rId39"/>
      <p:boldItalic r:id="rId40"/>
    </p:embeddedFont>
    <p:embeddedFont>
      <p:font typeface="Fira Sans SemiBold" panose="020B0603050000020004" pitchFamily="34"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77753" autoAdjust="0"/>
  </p:normalViewPr>
  <p:slideViewPr>
    <p:cSldViewPr snapToGrid="0">
      <p:cViewPr varScale="1">
        <p:scale>
          <a:sx n="67" d="100"/>
          <a:sy n="67" d="100"/>
        </p:scale>
        <p:origin x="1080" y="2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Hey what is up, welcome to my lecture, I hope you all are having a great day. So to begin? I guess so</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What is a Tensor? Here I mention a section within Introduction to Tensors for Machine Learning which I thought was highly useful in understanding the concept of Tensors. It goes by: </a:t>
            </a:r>
            <a:r>
              <a:rPr lang="en" sz="1100" dirty="0"/>
              <a:t>A tensor is a generalization of vectors and matrices and is easily understood as a multidimensional array. A vector is a one-dimensional or first-order tensor and a matrix is a two-dimensional or second-order tensor.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100" dirty="0"/>
              <a:t>Tensors are used within every computation of Tensorflow. Like the quote in this slide, they are a n-dimensional vector or matrix that represent all types of data. A tensor is created by the input data and each operation is referred to as an op node. </a:t>
            </a:r>
            <a:r>
              <a:rPr lang="en-US" b="0" i="0" dirty="0">
                <a:solidFill>
                  <a:srgbClr val="222222"/>
                </a:solidFill>
                <a:effectLst/>
                <a:latin typeface="Source Sans Pro" panose="020B0503030403020204" pitchFamily="34" charset="0"/>
              </a:rPr>
              <a:t>The graph outlines the ops and connections between the nodes. However, it does not display the values</a:t>
            </a:r>
            <a:r>
              <a:rPr lang="en" sz="1100" dirty="0"/>
              <a:t>. </a:t>
            </a:r>
            <a:r>
              <a:rPr lang="en-US" b="0" i="0" dirty="0">
                <a:solidFill>
                  <a:srgbClr val="222222"/>
                </a:solidFill>
                <a:effectLst/>
                <a:latin typeface="Source Sans Pro" panose="020B0503030403020204" pitchFamily="34" charset="0"/>
              </a:rPr>
              <a:t> The edge of the nodes is the tensor. To further summarize, a tensor is consisted of a node and a edge. The node performs the mathematical operations and then provides endpoint outputs. Then the edges explain the input or output relationships between the nodes. </a:t>
            </a:r>
            <a:r>
              <a:rPr lang="en" sz="1100" dirty="0"/>
              <a:t>Lastly Tensors are and nodes are Python objects.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sz="1100"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90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3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With TensorFlow you get a huge list of Tools that any user can access to support and speed up the workflows and processes. Each Tool has its own features and particular purposes. For example in this slide I have provided 8 Tools which you can access through the actual TensorFlow website. </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To start off, I will give a brief description of each one. </a:t>
            </a:r>
            <a:r>
              <a:rPr lang="en-IE" dirty="0" err="1"/>
              <a:t>Colab</a:t>
            </a:r>
            <a:r>
              <a:rPr lang="en-IE" dirty="0"/>
              <a:t> is a Tool that allows you to write and execute code within a google drive in which you can share with other user’s.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err="1"/>
              <a:t>TensorBoard</a:t>
            </a:r>
            <a:r>
              <a:rPr lang="en-IE" dirty="0"/>
              <a:t>  is a tool that provides visualizations and measurements needed during the workflow stage of machine learning. With </a:t>
            </a:r>
            <a:r>
              <a:rPr lang="en-IE" dirty="0" err="1"/>
              <a:t>TensorBoard</a:t>
            </a:r>
            <a:r>
              <a:rPr lang="en-IE" dirty="0"/>
              <a:t>, tracking experiment metrics, visualizing model graphs and projecting embeddings to a lower dimensional space are all features that it is composed of.</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What-If Tool visually probs the behaviour of trained machine learning models which is useful for debugging and understanding models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Now we have ML Perf which is a benchmark suited for measuring performance of ML software frameworks, hardware accelerators and cloud platforms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XLA  or in full Accelerated Linear Algebra is a compiler which is domain-specific linear algebra to optimize TensorFlow computations. It results in improving performance in speed, memory and portability.</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TensorFlow Playground is a </a:t>
            </a:r>
            <a:r>
              <a:rPr lang="en-IE" dirty="0" err="1"/>
              <a:t>neaural</a:t>
            </a:r>
            <a:r>
              <a:rPr lang="en-IE" dirty="0"/>
              <a:t> network within your browser</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TPU research cloud or TRC allows researchers to speed up research breakthroughs by allowing them to access cluster of more than 1000 cloud TPU’s at no charge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MLIR or Multi-level Intermediate Representation simply an </a:t>
            </a:r>
            <a:r>
              <a:rPr lang="en-IE" dirty="0" err="1"/>
              <a:t>infastrcture</a:t>
            </a:r>
            <a:r>
              <a:rPr lang="en-IE" dirty="0"/>
              <a:t> for high-performance ML models.</a:t>
            </a:r>
            <a:endParaRPr dirty="0"/>
          </a:p>
        </p:txBody>
      </p:sp>
    </p:spTree>
    <p:extLst>
      <p:ext uri="{BB962C8B-B14F-4D97-AF65-F5344CB8AC3E}">
        <p14:creationId xmlns:p14="http://schemas.microsoft.com/office/powerpoint/2010/main" val="1602368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Just like mentioned earlier, </a:t>
            </a:r>
            <a:r>
              <a:rPr lang="en-IE" dirty="0" err="1"/>
              <a:t>Colab</a:t>
            </a:r>
            <a:r>
              <a:rPr lang="en-IE" dirty="0"/>
              <a:t> is a Tool that allows you to write ,execute and share Python code within a google drive as well as it allows user’s to train machine learning and deep learning models on CPU’s, TPU’s and GPU’s for free! Although if you would like to experience the extended features, it would cost you 10 euro per month, the features would include more power, RAM and memory.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Why should someone use Googles </a:t>
            </a:r>
            <a:r>
              <a:rPr lang="en-IE" dirty="0" err="1"/>
              <a:t>Colab</a:t>
            </a:r>
            <a:r>
              <a:rPr lang="en-IE"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Its’s biggest feature in my opinion would be the fact that the code can be shared at any time as notebooks, I mean it does have the name of Collab after all.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It is free to use and anyone can access it. And as mentioned if you would like some extended bonuses, it would only cost 10 euro a month.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It has very user-friendly UI design that does not take long to get used to. No need to install any programs either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It provides a free Cloud Service with free access to GPU.</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User’s are allowed to also Import and save the notebooks to the google drive as well as publish them to </a:t>
            </a:r>
            <a:r>
              <a:rPr lang="en-IE" dirty="0" err="1"/>
              <a:t>Github</a:t>
            </a:r>
            <a:r>
              <a:rPr lang="en-IE"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E" dirty="0"/>
              <a:t>Finally it integrates OpenCV, </a:t>
            </a:r>
            <a:r>
              <a:rPr lang="en-IE" dirty="0" err="1"/>
              <a:t>PyTorch</a:t>
            </a:r>
            <a:r>
              <a:rPr lang="en-IE" dirty="0"/>
              <a:t>, TensorFlow and </a:t>
            </a:r>
            <a:r>
              <a:rPr lang="en-IE" dirty="0" err="1"/>
              <a:t>Keras</a:t>
            </a: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3062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Another tool we will divulge a bit more into is MLIR or for long Multi-level Intermediate Representation. MLIR is a tool </a:t>
            </a:r>
            <a:r>
              <a:rPr lang="en-IE" dirty="0" err="1"/>
              <a:t>whos</a:t>
            </a:r>
            <a:r>
              <a:rPr lang="en-IE" dirty="0"/>
              <a:t> purpose is to build reusable and extensible infrastructure. It is a  project to support TensorFlow with different kinds of backends. It is an Intermediate Representation between a language (it can be any language) or library such as TensorFlow and the compiler Backend which in this case we will be using LLVM as the example.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 is an intended hybrid IR which supports multiple different requirements in a unified infrastructure. Some of these are: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Being able to represent dataflow graphs that developers create, these include the dynamic shapes and op eco-systems.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 provides for optimizations and transformations within graphs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Has the ability to provide high-performance-computing-style loops optimizations across kernels such as fusion and then therefore develop memory structures of data.</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 represents specified target performances such as accelerator operations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And lastly it is able to quantize and transform graphs on deep-learning graphs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Although MLIR does have many more features and techniques within itself but we wont divulge into them all</a:t>
            </a:r>
            <a:endParaRPr dirty="0"/>
          </a:p>
        </p:txBody>
      </p:sp>
    </p:spTree>
    <p:extLst>
      <p:ext uri="{BB962C8B-B14F-4D97-AF65-F5344CB8AC3E}">
        <p14:creationId xmlns:p14="http://schemas.microsoft.com/office/powerpoint/2010/main" val="214663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For this demonstration of MLIR it can be found at </a:t>
            </a:r>
            <a:r>
              <a:rPr lang="en-IE" dirty="0" err="1"/>
              <a:t>iq</a:t>
            </a:r>
            <a:r>
              <a:rPr lang="en-IE" dirty="0"/>
              <a:t> </a:t>
            </a:r>
            <a:r>
              <a:rPr lang="en-IE" dirty="0" err="1"/>
              <a:t>opengenus</a:t>
            </a:r>
            <a:r>
              <a:rPr lang="en-IE" dirty="0"/>
              <a:t> however I will give a summary of how it operates.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We start off with a Flow Chart which starts off with TensorFlow code using an API, we then convert it into a Graph where Grappler performs the optimizations. Then the graph is converted into several IRs for one of its backends.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issue with this is that after each path like XLA HLO or TensorFlow Lite, developers will have to re-implement all the optimizations and code reuse will not be possible.  MLIR solves this.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 has same complier infrastructure (no </a:t>
            </a:r>
            <a:r>
              <a:rPr lang="en-IE" dirty="0" err="1"/>
              <a:t>resue</a:t>
            </a:r>
            <a:r>
              <a:rPr lang="en-IE" dirty="0"/>
              <a:t>), it supports several backends that have different IR’s with no code reuse as well as it provides for </a:t>
            </a:r>
            <a:r>
              <a:rPr lang="en-IE" dirty="0" err="1"/>
              <a:t>bette</a:t>
            </a:r>
            <a:r>
              <a:rPr lang="en-IE" dirty="0"/>
              <a:t> optimizations in flexible design, </a:t>
            </a:r>
            <a:r>
              <a:rPr lang="en-IE" dirty="0" err="1"/>
              <a:t>resure</a:t>
            </a:r>
            <a:r>
              <a:rPr lang="en-IE" dirty="0"/>
              <a:t> of LLVM for code generation and it supplies for improvised source code tracking.</a:t>
            </a:r>
          </a:p>
          <a:p>
            <a:pPr marL="0" lvl="0" indent="0" algn="l" rtl="0">
              <a:spcBef>
                <a:spcPts val="0"/>
              </a:spcBef>
              <a:spcAft>
                <a:spcPts val="0"/>
              </a:spcAft>
              <a:buNone/>
            </a:pPr>
            <a:endParaRPr lang="en-I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083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To being, my name is Joao Pereira and it looks like I am presenting </a:t>
            </a:r>
            <a:r>
              <a:rPr lang="en-IE" dirty="0" err="1"/>
              <a:t>TensorFLow</a:t>
            </a:r>
            <a:r>
              <a:rPr lang="en-IE" dirty="0"/>
              <a:t> Tools and Techniques and all its glorious wonders to you all. If anyone has any questions regarding the topic, please feel free to contact me through the email provided on the slide!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The last Tool we will be discussing today is XLA. XLA is Accelerated Linear Algebra and as stated in the Tool description on the website, it is a domain-specific compiler that speeds up TensorFlow models with usually no source code changes necessary. It allows for performance improvisations with speed and memory usage. XLA operations can be performed in two ways, either by Just-in-Time (JIT) or Ahead-of-Time (AOT). What are these? Just in time is performed to optimize computational graphs at runtime while Ahead-of-time is utilized to generate binaries for specific architecture so that runtime and Just-in-time compilation is not necessary. Another way of putting is that the code is compiled  into a machine dependant on byte code.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How does it work you may ask? When first executing a TensorFlow program, all of its operations are individually executed and each of its operations consists of a precompiled GPU kernel that the executor has to dispatch to.</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XLA then steps in by providing a different method for running these models. It firstly compiles the TensorFlow Graph into a sequence of computation kernels which are created specifically for the given model.  Since all these kernels are specific to the model, the exploit specific model information for optimization.</a:t>
            </a:r>
            <a:endParaRPr dirty="0"/>
          </a:p>
        </p:txBody>
      </p:sp>
    </p:spTree>
    <p:extLst>
      <p:ext uri="{BB962C8B-B14F-4D97-AF65-F5344CB8AC3E}">
        <p14:creationId xmlns:p14="http://schemas.microsoft.com/office/powerpoint/2010/main" val="2510045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For a demonstration I will go over the compilation process and how XLA operates on a sample of code.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As you can see with the XLA compilation diagram, XLA is run through target-independent optimizations and analysis and once is passes through that stage it sends HLO computation to the backend where it then performs further HLO optimizations. After it is passed by target specific code generation. All the CPU and GPU backends are supported by LLVM.</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Regarding the source code, without the use of XLA it is ran through three separate kernels: one for addition, one for multiplication and one for reduction. </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Whilst if to use XLA, it would optimize the graph so it can compute the result through one, single kernel. How does it do this? It does this by what we call “fusing” the mathematical operations such as addition, multiplication and reduction into a single GPU kernel. XLA is composed of a very important optimization which we referred to just there, fusion. With the use of fusion, extra cycles for memory reading are avoided and therefore the removal of memory improves the performance hugely</a:t>
            </a:r>
            <a:endParaRPr dirty="0"/>
          </a:p>
        </p:txBody>
      </p:sp>
    </p:spTree>
    <p:extLst>
      <p:ext uri="{BB962C8B-B14F-4D97-AF65-F5344CB8AC3E}">
        <p14:creationId xmlns:p14="http://schemas.microsoft.com/office/powerpoint/2010/main" val="3812919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1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751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222"/>
                </a:solidFill>
                <a:effectLst/>
                <a:latin typeface="Source Sans Pro" panose="020B0503030403020204" pitchFamily="34" charset="0"/>
              </a:rPr>
              <a:t>TensorFlow allows developers to create dataflow graphs to define how data moves through a graph, this is done by taking in inputs as a multi-dimensional array called Tensor. We’ll talk about Tensors in a second. By doing so, it then allows the developers to construct what is called a flow chart of operations that can be done on these inputs. The input goes in at one end and then flows through the system of multiple operations as an output on the other end. </a:t>
            </a:r>
          </a:p>
          <a:p>
            <a:pPr marL="0" lvl="0" indent="0" algn="l" rtl="0">
              <a:spcBef>
                <a:spcPts val="0"/>
              </a:spcBef>
              <a:spcAft>
                <a:spcPts val="0"/>
              </a:spcAft>
              <a:buNone/>
            </a:pPr>
            <a:endParaRPr lang="en-US" b="0" i="0" dirty="0">
              <a:solidFill>
                <a:srgbClr val="222222"/>
              </a:solidFill>
              <a:effectLst/>
              <a:latin typeface="Source Sans Pro" panose="020B0503030403020204" pitchFamily="34" charset="0"/>
            </a:endParaRPr>
          </a:p>
          <a:p>
            <a:pPr marL="0" lvl="0" indent="0" algn="l" rtl="0">
              <a:spcBef>
                <a:spcPts val="0"/>
              </a:spcBef>
              <a:spcAft>
                <a:spcPts val="0"/>
              </a:spcAft>
              <a:buNone/>
            </a:pPr>
            <a:r>
              <a:rPr lang="en-US" b="0" i="0" dirty="0">
                <a:solidFill>
                  <a:srgbClr val="222222"/>
                </a:solidFill>
                <a:effectLst/>
                <a:latin typeface="Source Sans Pro" panose="020B0503030403020204" pitchFamily="34" charset="0"/>
              </a:rPr>
              <a:t>Neural networking or so-called deep learning is reliant on a heavy usage of matrix multiplication. </a:t>
            </a:r>
            <a:r>
              <a:rPr lang="en-US" b="0" i="0" dirty="0" err="1">
                <a:solidFill>
                  <a:srgbClr val="222222"/>
                </a:solidFill>
                <a:effectLst/>
                <a:latin typeface="Source Sans Pro" panose="020B0503030403020204" pitchFamily="34" charset="0"/>
              </a:rPr>
              <a:t>Tensorflow</a:t>
            </a:r>
            <a:r>
              <a:rPr lang="en-US" b="0" i="0" dirty="0">
                <a:solidFill>
                  <a:srgbClr val="222222"/>
                </a:solidFill>
                <a:effectLst/>
                <a:latin typeface="Source Sans Pro" panose="020B0503030403020204" pitchFamily="34" charset="0"/>
              </a:rPr>
              <a:t> combats this issue by using C++ to compute the matrix multiplication. Although implemented by C++, It is controlled and accessed by Python. It makes use of Python to provide front-end API’s for creating apps and programs with the framework.</a:t>
            </a:r>
            <a:endParaRPr dirty="0"/>
          </a:p>
        </p:txBody>
      </p:sp>
    </p:spTree>
    <p:extLst>
      <p:ext uri="{BB962C8B-B14F-4D97-AF65-F5344CB8AC3E}">
        <p14:creationId xmlns:p14="http://schemas.microsoft.com/office/powerpoint/2010/main" val="197582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6" name="Google Shape;56;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7" name="Google Shape;57;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8" name="Google Shape;58;p8"/>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0"/>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8" name="Google Shape;68;p10"/>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9" name="Google Shape;69;p10"/>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0" name="Google Shape;7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0"/>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chinelearningmastery.com/introduction-to-tensors-for-machine-learning/#:~:text=A%20tensor%20is%20a%20generalization,is%20known%20as%20a%20tenso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gif"/><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E" dirty="0"/>
              <a:t>TensorFlow </a:t>
            </a:r>
            <a:br>
              <a:rPr lang="en-IE" dirty="0"/>
            </a:br>
            <a:r>
              <a:rPr lang="en-IE" dirty="0"/>
              <a:t>Tools and Techniques</a:t>
            </a:r>
          </a:p>
        </p:txBody>
      </p:sp>
      <p:sp>
        <p:nvSpPr>
          <p:cNvPr id="4" name="TextBox 3">
            <a:extLst>
              <a:ext uri="{FF2B5EF4-FFF2-40B4-BE49-F238E27FC236}">
                <a16:creationId xmlns:a16="http://schemas.microsoft.com/office/drawing/2014/main" id="{866329B9-FB5D-479C-ACF7-707E9104A2B0}"/>
              </a:ext>
            </a:extLst>
          </p:cNvPr>
          <p:cNvSpPr txBox="1"/>
          <p:nvPr/>
        </p:nvSpPr>
        <p:spPr>
          <a:xfrm>
            <a:off x="5700128" y="4312503"/>
            <a:ext cx="4852626" cy="830997"/>
          </a:xfrm>
          <a:prstGeom prst="rect">
            <a:avLst/>
          </a:prstGeom>
          <a:noFill/>
        </p:spPr>
        <p:txBody>
          <a:bodyPr wrap="square">
            <a:spAutoFit/>
          </a:bodyPr>
          <a:lstStyle/>
          <a:p>
            <a:pPr algn="ctr"/>
            <a:r>
              <a:rPr lang="en-IE" sz="2400" b="1" dirty="0">
                <a:solidFill>
                  <a:schemeClr val="bg1">
                    <a:lumMod val="95000"/>
                  </a:schemeClr>
                </a:solidFill>
                <a:latin typeface="Fira Sans" panose="020B0503050000020004" pitchFamily="34" charset="0"/>
                <a:ea typeface="FangSong" panose="02010609060101010101" pitchFamily="49" charset="-122"/>
              </a:rPr>
              <a:t>Joao Pereira</a:t>
            </a:r>
          </a:p>
          <a:p>
            <a:pPr algn="ctr"/>
            <a:r>
              <a:rPr lang="en-IE" sz="2400" b="1" dirty="0">
                <a:solidFill>
                  <a:schemeClr val="bg1">
                    <a:lumMod val="95000"/>
                  </a:schemeClr>
                </a:solidFill>
                <a:latin typeface="Fira Sans" panose="020B0503050000020004" pitchFamily="34" charset="0"/>
                <a:ea typeface="FangSong" panose="02010609060101010101" pitchFamily="49" charset="-122"/>
              </a:rPr>
              <a:t>19354106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body" idx="1"/>
          </p:nvPr>
        </p:nvSpPr>
        <p:spPr>
          <a:xfrm>
            <a:off x="1208977" y="2388824"/>
            <a:ext cx="6726045"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sz="2400" dirty="0"/>
              <a:t>A tensor is a generalization of vectors and matrices and is easily understood as a multidimensional array. A vector is a one-dimensional or first-order tensor and a matrix is a two-dimensional or second-order tensor</a:t>
            </a:r>
          </a:p>
          <a:p>
            <a:pPr marL="0" lvl="0" indent="0" algn="ctr" rtl="0">
              <a:spcBef>
                <a:spcPts val="0"/>
              </a:spcBef>
              <a:spcAft>
                <a:spcPts val="800"/>
              </a:spcAft>
              <a:buNone/>
            </a:pPr>
            <a:r>
              <a:rPr lang="en" sz="2400" dirty="0"/>
              <a:t> - </a:t>
            </a:r>
            <a:r>
              <a:rPr lang="en" sz="1800" dirty="0">
                <a:hlinkClick r:id="rId3"/>
              </a:rPr>
              <a:t>Introduction To Tensors for Machine Learning</a:t>
            </a:r>
            <a:endParaRPr sz="1800" dirty="0"/>
          </a:p>
        </p:txBody>
      </p:sp>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636508" y="2681619"/>
            <a:ext cx="11657092"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Usage of                             </a:t>
            </a:r>
            <a:br>
              <a:rPr lang="en" dirty="0"/>
            </a:br>
            <a:r>
              <a:rPr lang="en" dirty="0"/>
              <a:t>Around the world  </a:t>
            </a:r>
            <a:endParaRPr dirty="0"/>
          </a:p>
        </p:txBody>
      </p:sp>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lang="en-IE" b="0" i="0" dirty="0">
                <a:ln>
                  <a:noFill/>
                </a:ln>
                <a:gradFill>
                  <a:gsLst>
                    <a:gs pos="0">
                      <a:schemeClr val="accent3"/>
                    </a:gs>
                    <a:gs pos="100000">
                      <a:schemeClr val="accent4"/>
                    </a:gs>
                  </a:gsLst>
                  <a:lin ang="5400700" scaled="0"/>
                </a:gradFill>
                <a:latin typeface="Fira Sans;600"/>
              </a:rPr>
              <a:t>3</a:t>
            </a:r>
            <a:endParaRPr b="0" i="0" dirty="0">
              <a:ln>
                <a:noFill/>
              </a:ln>
              <a:gradFill>
                <a:gsLst>
                  <a:gs pos="0">
                    <a:schemeClr val="accent3"/>
                  </a:gs>
                  <a:gs pos="100000">
                    <a:schemeClr val="accent4"/>
                  </a:gs>
                </a:gsLst>
                <a:lin ang="5400700" scaled="0"/>
              </a:gradFill>
              <a:latin typeface="Fira Sans;600"/>
            </a:endParaRPr>
          </a:p>
        </p:txBody>
      </p:sp>
      <p:pic>
        <p:nvPicPr>
          <p:cNvPr id="1026" name="Picture 2" descr="GitHub - tensorflow/tensorflow: An Open Source Machine Learning Framework  for Everyone">
            <a:extLst>
              <a:ext uri="{FF2B5EF4-FFF2-40B4-BE49-F238E27FC236}">
                <a16:creationId xmlns:a16="http://schemas.microsoft.com/office/drawing/2014/main" id="{9474B8FF-F4A9-4113-98D2-4568A106A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590" y="1555459"/>
            <a:ext cx="4635062" cy="155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2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3128" name="Picture 56" descr="The iPhone 13 Wallpapers are AWESOME - Download Them Here! -  FrontPageTech.com">
            <a:extLst>
              <a:ext uri="{FF2B5EF4-FFF2-40B4-BE49-F238E27FC236}">
                <a16:creationId xmlns:a16="http://schemas.microsoft.com/office/drawing/2014/main" id="{8808788A-F8A1-4CCB-BACF-214A9A7EF4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 r="776"/>
          <a:stretch/>
        </p:blipFill>
        <p:spPr bwMode="auto">
          <a:xfrm>
            <a:off x="5172075" y="768228"/>
            <a:ext cx="2021206" cy="3599181"/>
          </a:xfrm>
          <a:prstGeom prst="rect">
            <a:avLst/>
          </a:prstGeom>
          <a:noFill/>
          <a:extLst>
            <a:ext uri="{909E8E84-426E-40DD-AFC4-6F175D3DCCD1}">
              <a14:hiddenFill xmlns:a14="http://schemas.microsoft.com/office/drawing/2010/main">
                <a:solidFill>
                  <a:srgbClr val="FFFFFF"/>
                </a:solidFill>
              </a14:hiddenFill>
            </a:ext>
          </a:extLst>
        </p:spPr>
      </p:pic>
      <p:sp>
        <p:nvSpPr>
          <p:cNvPr id="307" name="Google Shape;307;p31"/>
          <p:cNvSpPr txBox="1">
            <a:spLocks noGrp="1"/>
          </p:cNvSpPr>
          <p:nvPr>
            <p:ph type="body" idx="4294967295"/>
          </p:nvPr>
        </p:nvSpPr>
        <p:spPr>
          <a:xfrm>
            <a:off x="1517000" y="373575"/>
            <a:ext cx="3362778"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E" dirty="0">
                <a:solidFill>
                  <a:schemeClr val="lt1"/>
                </a:solidFill>
                <a:latin typeface="Fira Sans SemiBold"/>
                <a:ea typeface="Fira Sans SemiBold"/>
                <a:cs typeface="Fira Sans SemiBold"/>
                <a:sym typeface="Fira Sans SemiBold"/>
              </a:rPr>
              <a:t>Famous applications currently using TensorFlow</a:t>
            </a:r>
          </a:p>
          <a:p>
            <a:pPr marL="0" lvl="0" indent="0" algn="l" rtl="0">
              <a:spcBef>
                <a:spcPts val="800"/>
              </a:spcBef>
              <a:spcAft>
                <a:spcPts val="800"/>
              </a:spcAft>
              <a:buNone/>
            </a:pPr>
            <a:r>
              <a:rPr lang="en-US" sz="1800" dirty="0">
                <a:solidFill>
                  <a:schemeClr val="lt1"/>
                </a:solidFill>
              </a:rPr>
              <a:t>Companies like Spotify, Airbnb, Chrome and PayPal rely a lot on TensorFlow to operate their most popular features</a:t>
            </a:r>
          </a:p>
        </p:txBody>
      </p:sp>
      <p:sp>
        <p:nvSpPr>
          <p:cNvPr id="308" name="Google Shape;30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09" name="Google Shape;309;p31"/>
          <p:cNvGrpSpPr/>
          <p:nvPr/>
        </p:nvGrpSpPr>
        <p:grpSpPr>
          <a:xfrm>
            <a:off x="5124600" y="373572"/>
            <a:ext cx="2119546" cy="4396359"/>
            <a:chOff x="2547150" y="238125"/>
            <a:chExt cx="2525675" cy="5238750"/>
          </a:xfrm>
        </p:grpSpPr>
        <p:sp>
          <p:nvSpPr>
            <p:cNvPr id="310" name="Google Shape;310;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FFFF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FFFF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FFFF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descr="Snapchat down or not working? Current problems and status | Downdetector">
            <a:extLst>
              <a:ext uri="{FF2B5EF4-FFF2-40B4-BE49-F238E27FC236}">
                <a16:creationId xmlns:a16="http://schemas.microsoft.com/office/drawing/2014/main" id="{3E7CA59C-D5E3-4B22-9000-0C38687DF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333" y="870180"/>
            <a:ext cx="348501" cy="3485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4ACE424-C2F2-40C1-A703-991E4EB77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670" y="1352550"/>
            <a:ext cx="417589" cy="41758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irbnb App Updated With PayPal Support | Airbnb app, Travel app, App icon  design">
            <a:extLst>
              <a:ext uri="{FF2B5EF4-FFF2-40B4-BE49-F238E27FC236}">
                <a16:creationId xmlns:a16="http://schemas.microsoft.com/office/drawing/2014/main" id="{C8DC7CA4-64EA-4D75-9549-87EE4DCE6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298" y="870180"/>
            <a:ext cx="348501" cy="34850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pp global ios media paypal social icon -">
            <a:extLst>
              <a:ext uri="{FF2B5EF4-FFF2-40B4-BE49-F238E27FC236}">
                <a16:creationId xmlns:a16="http://schemas.microsoft.com/office/drawing/2014/main" id="{48D57329-9470-48C0-9EEE-ECBB77CF1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189" y="859635"/>
            <a:ext cx="369593" cy="36959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witter: A guide for parents">
            <a:extLst>
              <a:ext uri="{FF2B5EF4-FFF2-40B4-BE49-F238E27FC236}">
                <a16:creationId xmlns:a16="http://schemas.microsoft.com/office/drawing/2014/main" id="{4260A3D0-4CDF-4B51-9195-1C25285804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8736" y="1388051"/>
            <a:ext cx="348502" cy="3485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3442F527-DA38-41F7-BF5F-83DD2DE4E3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5309" y="2263942"/>
            <a:ext cx="562545" cy="35159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1C736DC6-84C0-44FC-A3B4-09A966CB5F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2566" y="1384879"/>
            <a:ext cx="448548" cy="35090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F8581FFD-46D2-4B90-80E6-22A544FA1E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8433" y="796311"/>
            <a:ext cx="980026" cy="51415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32" descr="Intel Icons - Download 9 Free Intel icons here">
            <a:extLst>
              <a:ext uri="{FF2B5EF4-FFF2-40B4-BE49-F238E27FC236}">
                <a16:creationId xmlns:a16="http://schemas.microsoft.com/office/drawing/2014/main" id="{F712EA5D-E7B6-4412-BB20-4EE47F920C98}"/>
              </a:ext>
            </a:extLst>
          </p:cNvPr>
          <p:cNvSpPr>
            <a:spLocks noChangeAspect="1" noChangeArrowheads="1"/>
          </p:cNvSpPr>
          <p:nvPr/>
        </p:nvSpPr>
        <p:spPr bwMode="auto">
          <a:xfrm>
            <a:off x="4419600" y="2419350"/>
            <a:ext cx="3489960" cy="34899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3108" name="Picture 36" descr="Intel - Free brands and logotypes icons">
            <a:extLst>
              <a:ext uri="{FF2B5EF4-FFF2-40B4-BE49-F238E27FC236}">
                <a16:creationId xmlns:a16="http://schemas.microsoft.com/office/drawing/2014/main" id="{84D4B0C9-34F5-495C-A1F7-1303791CB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5758" y="1803257"/>
            <a:ext cx="351716" cy="351716"/>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lenovo icons">
            <a:extLst>
              <a:ext uri="{FF2B5EF4-FFF2-40B4-BE49-F238E27FC236}">
                <a16:creationId xmlns:a16="http://schemas.microsoft.com/office/drawing/2014/main" id="{E3BBAB8B-0FA0-414E-95A9-7B9AF39D13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0765" y="1814134"/>
            <a:ext cx="355336" cy="355336"/>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a:extLst>
              <a:ext uri="{FF2B5EF4-FFF2-40B4-BE49-F238E27FC236}">
                <a16:creationId xmlns:a16="http://schemas.microsoft.com/office/drawing/2014/main" id="{C7B27268-139E-49EA-B581-D0B82861D2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6698" y="1396613"/>
            <a:ext cx="499769" cy="348501"/>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VSCO iOS Icon - UpLabs">
            <a:extLst>
              <a:ext uri="{FF2B5EF4-FFF2-40B4-BE49-F238E27FC236}">
                <a16:creationId xmlns:a16="http://schemas.microsoft.com/office/drawing/2014/main" id="{35B06100-BF03-4FC8-A2D6-05695B8E7D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12332" y="1820969"/>
            <a:ext cx="348501" cy="348501"/>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a:extLst>
              <a:ext uri="{FF2B5EF4-FFF2-40B4-BE49-F238E27FC236}">
                <a16:creationId xmlns:a16="http://schemas.microsoft.com/office/drawing/2014/main" id="{8B5894E4-5428-4BD7-BC9B-62B44B9E22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73589" y="2247051"/>
            <a:ext cx="612730" cy="429014"/>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a:extLst>
              <a:ext uri="{FF2B5EF4-FFF2-40B4-BE49-F238E27FC236}">
                <a16:creationId xmlns:a16="http://schemas.microsoft.com/office/drawing/2014/main" id="{3AA77658-CE73-4F7E-9959-DCF791D2D0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50245" y="1808701"/>
            <a:ext cx="475515" cy="346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4102" name="Picture 6" descr="33 Spotify tips, tricks and features | What Hi-Fi?">
            <a:extLst>
              <a:ext uri="{FF2B5EF4-FFF2-40B4-BE49-F238E27FC236}">
                <a16:creationId xmlns:a16="http://schemas.microsoft.com/office/drawing/2014/main" id="{DD092A7B-D9FF-4D2B-B2D1-E0B094642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60" y="2099598"/>
            <a:ext cx="5490224" cy="30882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4306F07-0F53-4E42-A907-5DFA92D27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355" y="466676"/>
            <a:ext cx="4838700" cy="4676775"/>
          </a:xfrm>
          <a:prstGeom prst="rect">
            <a:avLst/>
          </a:prstGeom>
          <a:noFill/>
          <a:extLst>
            <a:ext uri="{909E8E84-426E-40DD-AFC4-6F175D3DCCD1}">
              <a14:hiddenFill xmlns:a14="http://schemas.microsoft.com/office/drawing/2010/main">
                <a:solidFill>
                  <a:srgbClr val="FFFFFF"/>
                </a:solidFill>
              </a14:hiddenFill>
            </a:ext>
          </a:extLst>
        </p:spPr>
      </p:pic>
      <p:sp>
        <p:nvSpPr>
          <p:cNvPr id="166" name="Google Shape;166;p2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7" name="Google Shape;167;p2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21"/>
          <p:cNvSpPr txBox="1">
            <a:spLocks noGrp="1"/>
          </p:cNvSpPr>
          <p:nvPr>
            <p:ph type="title"/>
          </p:nvPr>
        </p:nvSpPr>
        <p:spPr>
          <a:xfrm>
            <a:off x="779099" y="2055200"/>
            <a:ext cx="5338366"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dirty="0"/>
              <a:t>Spotify’s use of</a:t>
            </a:r>
            <a:br>
              <a:rPr lang="en-IE" dirty="0"/>
            </a:br>
            <a:r>
              <a:rPr lang="en-IE" dirty="0"/>
              <a:t>TensorFlow</a:t>
            </a:r>
            <a:endParaRPr dirty="0"/>
          </a:p>
        </p:txBody>
      </p:sp>
      <p:sp>
        <p:nvSpPr>
          <p:cNvPr id="169" name="Google Shape;169;p21"/>
          <p:cNvSpPr txBox="1">
            <a:spLocks noGrp="1"/>
          </p:cNvSpPr>
          <p:nvPr>
            <p:ph type="body" idx="1"/>
          </p:nvPr>
        </p:nvSpPr>
        <p:spPr>
          <a:xfrm>
            <a:off x="779100" y="2692001"/>
            <a:ext cx="2759960" cy="1779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IE" sz="2000" dirty="0"/>
              <a:t>One of Spotify’s most crucial feature is it’s display of created playlists and recommendations for user’s to listen to.</a:t>
            </a:r>
            <a:endParaRPr sz="2000" dirty="0"/>
          </a:p>
        </p:txBody>
      </p:sp>
      <p:sp>
        <p:nvSpPr>
          <p:cNvPr id="170" name="Google Shape;17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4100" name="Picture 4">
            <a:extLst>
              <a:ext uri="{FF2B5EF4-FFF2-40B4-BE49-F238E27FC236}">
                <a16:creationId xmlns:a16="http://schemas.microsoft.com/office/drawing/2014/main" id="{703C9603-1D27-48D7-A60D-2BE773827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15" y="-343106"/>
            <a:ext cx="5739599" cy="2398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4622520" y="2333200"/>
            <a:ext cx="11657092"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Tools </a:t>
            </a:r>
            <a:endParaRPr dirty="0"/>
          </a:p>
        </p:txBody>
      </p:sp>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lang="en-IE" b="0" i="0" dirty="0">
                <a:ln>
                  <a:noFill/>
                </a:ln>
                <a:gradFill>
                  <a:gsLst>
                    <a:gs pos="0">
                      <a:schemeClr val="accent3"/>
                    </a:gs>
                    <a:gs pos="100000">
                      <a:schemeClr val="accent4"/>
                    </a:gs>
                  </a:gsLst>
                  <a:lin ang="5400700" scaled="0"/>
                </a:gradFill>
                <a:latin typeface="Fira Sans;600"/>
              </a:rPr>
              <a:t>3</a:t>
            </a:r>
            <a:endParaRPr b="0" i="0" dirty="0">
              <a:ln>
                <a:noFill/>
              </a:ln>
              <a:gradFill>
                <a:gsLst>
                  <a:gs pos="0">
                    <a:schemeClr val="accent3"/>
                  </a:gs>
                  <a:gs pos="100000">
                    <a:schemeClr val="accent4"/>
                  </a:gs>
                </a:gsLst>
                <a:lin ang="5400700" scaled="0"/>
              </a:gradFill>
              <a:latin typeface="Fira Sans;600"/>
            </a:endParaRPr>
          </a:p>
        </p:txBody>
      </p:sp>
      <p:pic>
        <p:nvPicPr>
          <p:cNvPr id="1026" name="Picture 2" descr="GitHub - tensorflow/tensorflow: An Open Source Machine Learning Framework  for Everyone">
            <a:extLst>
              <a:ext uri="{FF2B5EF4-FFF2-40B4-BE49-F238E27FC236}">
                <a16:creationId xmlns:a16="http://schemas.microsoft.com/office/drawing/2014/main" id="{9474B8FF-F4A9-4113-98D2-4568A106A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21" y="1794009"/>
            <a:ext cx="4635062" cy="155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55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dirty="0"/>
              <a:t>List of Tools:</a:t>
            </a:r>
            <a:endParaRPr dirty="0"/>
          </a:p>
        </p:txBody>
      </p:sp>
      <p:sp>
        <p:nvSpPr>
          <p:cNvPr id="122" name="Google Shape;122;p17"/>
          <p:cNvSpPr txBox="1">
            <a:spLocks noGrp="1"/>
          </p:cNvSpPr>
          <p:nvPr>
            <p:ph type="body" idx="1"/>
          </p:nvPr>
        </p:nvSpPr>
        <p:spPr>
          <a:xfrm>
            <a:off x="566608" y="1483557"/>
            <a:ext cx="8188326" cy="2895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E" dirty="0" err="1"/>
              <a:t>Colab</a:t>
            </a:r>
            <a:endParaRPr lang="en-IE" dirty="0"/>
          </a:p>
          <a:p>
            <a:pPr marL="457200" lvl="0" indent="-381000" algn="l" rtl="0">
              <a:spcBef>
                <a:spcPts val="0"/>
              </a:spcBef>
              <a:spcAft>
                <a:spcPts val="0"/>
              </a:spcAft>
              <a:buSzPts val="2400"/>
              <a:buChar char="●"/>
            </a:pPr>
            <a:r>
              <a:rPr lang="en-IE" dirty="0" err="1"/>
              <a:t>TensorBoard</a:t>
            </a:r>
            <a:endParaRPr lang="en-IE" dirty="0"/>
          </a:p>
          <a:p>
            <a:pPr marL="457200" lvl="0" indent="-381000" algn="l" rtl="0">
              <a:spcBef>
                <a:spcPts val="0"/>
              </a:spcBef>
              <a:spcAft>
                <a:spcPts val="0"/>
              </a:spcAft>
              <a:buSzPts val="2400"/>
              <a:buChar char="●"/>
            </a:pPr>
            <a:r>
              <a:rPr lang="en-IE" dirty="0"/>
              <a:t>What-If Tool</a:t>
            </a:r>
          </a:p>
          <a:p>
            <a:pPr marL="457200" lvl="0" indent="-381000" algn="l" rtl="0">
              <a:spcBef>
                <a:spcPts val="0"/>
              </a:spcBef>
              <a:spcAft>
                <a:spcPts val="0"/>
              </a:spcAft>
              <a:buSzPts val="2400"/>
              <a:buChar char="●"/>
            </a:pPr>
            <a:r>
              <a:rPr lang="en-US" dirty="0"/>
              <a:t>ML Perf</a:t>
            </a:r>
          </a:p>
          <a:p>
            <a:pPr marL="457200" lvl="0" indent="-381000" algn="l" rtl="0">
              <a:spcBef>
                <a:spcPts val="0"/>
              </a:spcBef>
              <a:spcAft>
                <a:spcPts val="0"/>
              </a:spcAft>
              <a:buSzPts val="2400"/>
              <a:buChar char="●"/>
            </a:pPr>
            <a:r>
              <a:rPr lang="en-US" dirty="0"/>
              <a:t>XLA</a:t>
            </a:r>
          </a:p>
          <a:p>
            <a:pPr marL="457200" lvl="0" indent="-381000" algn="l" rtl="0">
              <a:spcBef>
                <a:spcPts val="0"/>
              </a:spcBef>
              <a:spcAft>
                <a:spcPts val="0"/>
              </a:spcAft>
              <a:buSzPts val="2400"/>
              <a:buChar char="●"/>
            </a:pPr>
            <a:r>
              <a:rPr lang="en-US" dirty="0"/>
              <a:t>TensorFlow Playground</a:t>
            </a:r>
          </a:p>
          <a:p>
            <a:pPr marL="457200" lvl="0" indent="-381000" algn="l" rtl="0">
              <a:spcBef>
                <a:spcPts val="0"/>
              </a:spcBef>
              <a:spcAft>
                <a:spcPts val="0"/>
              </a:spcAft>
              <a:buSzPts val="2400"/>
              <a:buChar char="●"/>
            </a:pPr>
            <a:r>
              <a:rPr lang="en-US" dirty="0"/>
              <a:t>TPU Research Cloud</a:t>
            </a:r>
          </a:p>
          <a:p>
            <a:pPr marL="457200" lvl="0" indent="-381000" algn="l" rtl="0">
              <a:spcBef>
                <a:spcPts val="0"/>
              </a:spcBef>
              <a:spcAft>
                <a:spcPts val="0"/>
              </a:spcAft>
              <a:buSzPts val="2400"/>
              <a:buChar char="●"/>
            </a:pPr>
            <a:r>
              <a:rPr lang="en-US" dirty="0"/>
              <a:t>MLIR</a:t>
            </a:r>
          </a:p>
          <a:p>
            <a:pPr marL="76200" lvl="0" indent="0" algn="l" rtl="0">
              <a:spcBef>
                <a:spcPts val="0"/>
              </a:spcBef>
              <a:spcAft>
                <a:spcPts val="0"/>
              </a:spcAft>
              <a:buSzPts val="2400"/>
              <a:buNone/>
            </a:pPr>
            <a:endParaRPr lang="en-US"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122" name="Picture 2" descr="Colab: An easy way to learn and use TensorFlow — The TensorFlow Blog">
            <a:extLst>
              <a:ext uri="{FF2B5EF4-FFF2-40B4-BE49-F238E27FC236}">
                <a16:creationId xmlns:a16="http://schemas.microsoft.com/office/drawing/2014/main" id="{14306F9F-EEC4-4E0D-8CAB-F786F046F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260" y="974971"/>
            <a:ext cx="2301240" cy="10171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ensorBoard | TensorFlow">
            <a:extLst>
              <a:ext uri="{FF2B5EF4-FFF2-40B4-BE49-F238E27FC236}">
                <a16:creationId xmlns:a16="http://schemas.microsoft.com/office/drawing/2014/main" id="{D88C5AFF-68A1-4205-9010-FC48A475F5F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04436" y="879678"/>
            <a:ext cx="1848858" cy="13982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odel Understanding with the What-If Tool Dashboard | TensorBoard">
            <a:extLst>
              <a:ext uri="{FF2B5EF4-FFF2-40B4-BE49-F238E27FC236}">
                <a16:creationId xmlns:a16="http://schemas.microsoft.com/office/drawing/2014/main" id="{61B9EDE0-D0D3-40D8-9B09-75DD74477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28" y="1039229"/>
            <a:ext cx="1904857" cy="11132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oogle demonstrates leading performance in latest MLPerf Benchmarks — The  TensorFlow Blog">
            <a:extLst>
              <a:ext uri="{FF2B5EF4-FFF2-40B4-BE49-F238E27FC236}">
                <a16:creationId xmlns:a16="http://schemas.microsoft.com/office/drawing/2014/main" id="{6EB1E628-A00B-47BD-8C58-2F0C29D73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1875" y="2277974"/>
            <a:ext cx="2337574" cy="12272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31EF1A-2262-4BD0-A2A3-C98BE8D27E98}"/>
              </a:ext>
            </a:extLst>
          </p:cNvPr>
          <p:cNvPicPr>
            <a:picLocks noChangeAspect="1"/>
          </p:cNvPicPr>
          <p:nvPr/>
        </p:nvPicPr>
        <p:blipFill>
          <a:blip r:embed="rId7"/>
          <a:stretch>
            <a:fillRect/>
          </a:stretch>
        </p:blipFill>
        <p:spPr>
          <a:xfrm>
            <a:off x="5185692" y="2449885"/>
            <a:ext cx="2130532" cy="1113228"/>
          </a:xfrm>
          <a:prstGeom prst="rect">
            <a:avLst/>
          </a:prstGeom>
        </p:spPr>
      </p:pic>
      <p:pic>
        <p:nvPicPr>
          <p:cNvPr id="5130" name="Picture 10" descr="A Neural Network Playground">
            <a:extLst>
              <a:ext uri="{FF2B5EF4-FFF2-40B4-BE49-F238E27FC236}">
                <a16:creationId xmlns:a16="http://schemas.microsoft.com/office/drawing/2014/main" id="{8C4B32BB-D0DA-4F1E-8899-893B154C30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4111" y="2571750"/>
            <a:ext cx="1771974" cy="9334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B29F7FD1-A06A-47EA-A074-603A5B5CC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7910" y="3680195"/>
            <a:ext cx="1791897" cy="123733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5563367B-5F3D-4FA0-83D5-F4149440F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5164" y="3420044"/>
            <a:ext cx="1687555" cy="168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500"/>
                                        <p:tgtEl>
                                          <p:spTgt spid="5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500"/>
                                        <p:tgtEl>
                                          <p:spTgt spid="51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38"/>
                                        </p:tgtEl>
                                        <p:attrNameLst>
                                          <p:attrName>style.visibility</p:attrName>
                                        </p:attrNameLst>
                                      </p:cBhvr>
                                      <p:to>
                                        <p:strVal val="visible"/>
                                      </p:to>
                                    </p:set>
                                    <p:animEffect transition="in" filter="fade">
                                      <p:cBhvr>
                                        <p:cTn id="42" dur="500"/>
                                        <p:tgtEl>
                                          <p:spTgt spid="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512400" y="1707099"/>
            <a:ext cx="7526700" cy="29217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E" sz="2000" dirty="0"/>
              <a:t>Sharing</a:t>
            </a:r>
          </a:p>
          <a:p>
            <a:pPr marL="457200" lvl="0" indent="-381000" algn="l" rtl="0">
              <a:spcBef>
                <a:spcPts val="0"/>
              </a:spcBef>
              <a:spcAft>
                <a:spcPts val="0"/>
              </a:spcAft>
              <a:buSzPts val="2400"/>
              <a:buChar char="●"/>
            </a:pPr>
            <a:r>
              <a:rPr lang="en-IE" dirty="0"/>
              <a:t>Free access to GPU’s</a:t>
            </a:r>
          </a:p>
          <a:p>
            <a:pPr marL="457200" lvl="0" indent="-381000" algn="l" rtl="0">
              <a:spcBef>
                <a:spcPts val="0"/>
              </a:spcBef>
              <a:spcAft>
                <a:spcPts val="0"/>
              </a:spcAft>
              <a:buSzPts val="2400"/>
              <a:buChar char="●"/>
            </a:pPr>
            <a:r>
              <a:rPr lang="en-IE" sz="2000" dirty="0"/>
              <a:t>Zero Configuration</a:t>
            </a:r>
          </a:p>
          <a:p>
            <a:pPr marL="457200" lvl="0" indent="-381000" algn="l" rtl="0">
              <a:spcBef>
                <a:spcPts val="0"/>
              </a:spcBef>
              <a:spcAft>
                <a:spcPts val="0"/>
              </a:spcAft>
              <a:buSzPts val="2400"/>
              <a:buChar char="●"/>
            </a:pPr>
            <a:endParaRPr lang="en-IE" dirty="0"/>
          </a:p>
          <a:p>
            <a:pPr marL="76200" lvl="0" indent="0" algn="l" rtl="0">
              <a:spcBef>
                <a:spcPts val="0"/>
              </a:spcBef>
              <a:spcAft>
                <a:spcPts val="0"/>
              </a:spcAft>
              <a:buSzPts val="2400"/>
              <a:buNone/>
            </a:pPr>
            <a:r>
              <a:rPr lang="en-IE" sz="2000" dirty="0"/>
              <a:t>Composed of cells, each of which can be consisted of code, images and more</a:t>
            </a:r>
          </a:p>
          <a:p>
            <a:pPr marL="76200" lvl="0" indent="0" algn="l" rtl="0">
              <a:spcBef>
                <a:spcPts val="0"/>
              </a:spcBef>
              <a:spcAft>
                <a:spcPts val="0"/>
              </a:spcAft>
              <a:buSzPts val="2400"/>
              <a:buNone/>
            </a:pPr>
            <a:r>
              <a:rPr lang="en-US" sz="2000" dirty="0"/>
              <a:t>Connected to a cloud-based run time</a:t>
            </a:r>
          </a:p>
          <a:p>
            <a:pPr marL="76200" lvl="0" indent="0" algn="l" rtl="0">
              <a:spcBef>
                <a:spcPts val="0"/>
              </a:spcBef>
              <a:spcAft>
                <a:spcPts val="0"/>
              </a:spcAft>
              <a:buSzPts val="2400"/>
              <a:buNone/>
            </a:pPr>
            <a:r>
              <a:rPr lang="en-US" sz="2000" dirty="0"/>
              <a:t>Filled with code snippets to produce interactive visualizations</a:t>
            </a:r>
          </a:p>
          <a:p>
            <a:pPr marL="0" lvl="0" indent="0" algn="l" rtl="0">
              <a:spcBef>
                <a:spcPts val="800"/>
              </a:spcBef>
              <a:spcAft>
                <a:spcPts val="800"/>
              </a:spcAft>
              <a:buNone/>
            </a:pPr>
            <a:endParaRPr lang="en-US" dirty="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6146" name="Picture 2" descr="Colab: An easy way to learn and use TensorFlow — The TensorFlow Blog">
            <a:extLst>
              <a:ext uri="{FF2B5EF4-FFF2-40B4-BE49-F238E27FC236}">
                <a16:creationId xmlns:a16="http://schemas.microsoft.com/office/drawing/2014/main" id="{AE8812BC-6BB5-4EEA-A604-327F406B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28"/>
            <a:ext cx="4535760" cy="200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0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9"/>
          <p:cNvSpPr txBox="1">
            <a:spLocks noGrp="1"/>
          </p:cNvSpPr>
          <p:nvPr>
            <p:ph type="title"/>
          </p:nvPr>
        </p:nvSpPr>
        <p:spPr>
          <a:xfrm>
            <a:off x="3298064" y="930118"/>
            <a:ext cx="7265850" cy="533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sz="7200" dirty="0"/>
              <a:t> Steps</a:t>
            </a:r>
            <a:endParaRPr sz="7200" dirty="0"/>
          </a:p>
        </p:txBody>
      </p:sp>
      <p:sp>
        <p:nvSpPr>
          <p:cNvPr id="419" name="Google Shape;419;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20" name="Google Shape;420;p39"/>
          <p:cNvSpPr/>
          <p:nvPr/>
        </p:nvSpPr>
        <p:spPr>
          <a:xfrm>
            <a:off x="0" y="2599628"/>
            <a:ext cx="1130046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9"/>
          <p:cNvSpPr/>
          <p:nvPr/>
        </p:nvSpPr>
        <p:spPr>
          <a:xfrm>
            <a:off x="16320" y="2599628"/>
            <a:ext cx="1128414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22" name="Google Shape;422;p39"/>
          <p:cNvGrpSpPr/>
          <p:nvPr/>
        </p:nvGrpSpPr>
        <p:grpSpPr>
          <a:xfrm>
            <a:off x="2284016" y="1979937"/>
            <a:ext cx="473400" cy="473400"/>
            <a:chOff x="1786339" y="1703401"/>
            <a:chExt cx="473400" cy="473400"/>
          </a:xfrm>
        </p:grpSpPr>
        <p:sp>
          <p:nvSpPr>
            <p:cNvPr id="423" name="Google Shape;423;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Fira Sans"/>
                <a:ea typeface="Fira Sans"/>
                <a:cs typeface="Fira Sans"/>
                <a:sym typeface="Fira Sans"/>
              </a:endParaRPr>
            </a:p>
          </p:txBody>
        </p:sp>
        <p:sp>
          <p:nvSpPr>
            <p:cNvPr id="424" name="Google Shape;424;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Fira Sans"/>
                  <a:ea typeface="Fira Sans"/>
                  <a:cs typeface="Fira Sans"/>
                  <a:sym typeface="Fira Sans"/>
                </a:rPr>
                <a:t>1</a:t>
              </a:r>
              <a:endParaRPr sz="600">
                <a:solidFill>
                  <a:schemeClr val="dk1"/>
                </a:solidFill>
                <a:latin typeface="Fira Sans"/>
                <a:ea typeface="Fira Sans"/>
                <a:cs typeface="Fira Sans"/>
                <a:sym typeface="Fira Sans"/>
              </a:endParaRPr>
            </a:p>
          </p:txBody>
        </p:sp>
      </p:grpSp>
      <p:grpSp>
        <p:nvGrpSpPr>
          <p:cNvPr id="425" name="Google Shape;425;p39"/>
          <p:cNvGrpSpPr/>
          <p:nvPr/>
        </p:nvGrpSpPr>
        <p:grpSpPr>
          <a:xfrm>
            <a:off x="4789403" y="1949056"/>
            <a:ext cx="473400" cy="473400"/>
            <a:chOff x="3814414" y="1703401"/>
            <a:chExt cx="473400" cy="473400"/>
          </a:xfrm>
        </p:grpSpPr>
        <p:sp>
          <p:nvSpPr>
            <p:cNvPr id="426" name="Google Shape;426;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Fira Sans"/>
                <a:ea typeface="Fira Sans"/>
                <a:cs typeface="Fira Sans"/>
                <a:sym typeface="Fira Sans"/>
              </a:endParaRPr>
            </a:p>
          </p:txBody>
        </p:sp>
        <p:sp>
          <p:nvSpPr>
            <p:cNvPr id="427" name="Google Shape;427;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Fira Sans"/>
                  <a:ea typeface="Fira Sans"/>
                  <a:cs typeface="Fira Sans"/>
                  <a:sym typeface="Fira Sans"/>
                </a:rPr>
                <a:t>3</a:t>
              </a:r>
              <a:endParaRPr sz="600">
                <a:solidFill>
                  <a:schemeClr val="dk1"/>
                </a:solidFill>
                <a:latin typeface="Fira Sans"/>
                <a:ea typeface="Fira Sans"/>
                <a:cs typeface="Fira Sans"/>
                <a:sym typeface="Fira Sans"/>
              </a:endParaRPr>
            </a:p>
          </p:txBody>
        </p:sp>
      </p:grpSp>
      <p:grpSp>
        <p:nvGrpSpPr>
          <p:cNvPr id="428" name="Google Shape;428;p39"/>
          <p:cNvGrpSpPr/>
          <p:nvPr/>
        </p:nvGrpSpPr>
        <p:grpSpPr>
          <a:xfrm>
            <a:off x="7266473" y="1942504"/>
            <a:ext cx="473400" cy="473400"/>
            <a:chOff x="5842489" y="1703401"/>
            <a:chExt cx="473400" cy="473400"/>
          </a:xfrm>
        </p:grpSpPr>
        <p:sp>
          <p:nvSpPr>
            <p:cNvPr id="429" name="Google Shape;429;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Fira Sans"/>
                <a:ea typeface="Fira Sans"/>
                <a:cs typeface="Fira Sans"/>
                <a:sym typeface="Fira Sans"/>
              </a:endParaRPr>
            </a:p>
          </p:txBody>
        </p:sp>
        <p:sp>
          <p:nvSpPr>
            <p:cNvPr id="430" name="Google Shape;430;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Fira Sans"/>
                  <a:ea typeface="Fira Sans"/>
                  <a:cs typeface="Fira Sans"/>
                  <a:sym typeface="Fira Sans"/>
                </a:rPr>
                <a:t>5</a:t>
              </a:r>
              <a:endParaRPr sz="600">
                <a:solidFill>
                  <a:schemeClr val="dk1"/>
                </a:solidFill>
                <a:latin typeface="Fira Sans"/>
                <a:ea typeface="Fira Sans"/>
                <a:cs typeface="Fira Sans"/>
                <a:sym typeface="Fira Sans"/>
              </a:endParaRPr>
            </a:p>
          </p:txBody>
        </p:sp>
      </p:grpSp>
      <p:grpSp>
        <p:nvGrpSpPr>
          <p:cNvPr id="434" name="Google Shape;434;p39"/>
          <p:cNvGrpSpPr/>
          <p:nvPr/>
        </p:nvGrpSpPr>
        <p:grpSpPr>
          <a:xfrm>
            <a:off x="6025128" y="3799683"/>
            <a:ext cx="473400" cy="473400"/>
            <a:chOff x="4852739" y="3576300"/>
            <a:chExt cx="473400" cy="473400"/>
          </a:xfrm>
        </p:grpSpPr>
        <p:sp>
          <p:nvSpPr>
            <p:cNvPr id="435" name="Google Shape;435;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Fira Sans"/>
                <a:ea typeface="Fira Sans"/>
                <a:cs typeface="Fira Sans"/>
                <a:sym typeface="Fira Sans"/>
              </a:endParaRPr>
            </a:p>
          </p:txBody>
        </p:sp>
        <p:sp>
          <p:nvSpPr>
            <p:cNvPr id="436" name="Google Shape;436;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Fira Sans"/>
                  <a:ea typeface="Fira Sans"/>
                  <a:cs typeface="Fira Sans"/>
                  <a:sym typeface="Fira Sans"/>
                </a:rPr>
                <a:t>4</a:t>
              </a:r>
              <a:endParaRPr sz="600">
                <a:solidFill>
                  <a:schemeClr val="dk1"/>
                </a:solidFill>
                <a:latin typeface="Fira Sans"/>
                <a:ea typeface="Fira Sans"/>
                <a:cs typeface="Fira Sans"/>
                <a:sym typeface="Fira Sans"/>
              </a:endParaRPr>
            </a:p>
          </p:txBody>
        </p:sp>
      </p:grpSp>
      <p:grpSp>
        <p:nvGrpSpPr>
          <p:cNvPr id="437" name="Google Shape;437;p39"/>
          <p:cNvGrpSpPr/>
          <p:nvPr/>
        </p:nvGrpSpPr>
        <p:grpSpPr>
          <a:xfrm>
            <a:off x="3556279" y="3804900"/>
            <a:ext cx="473400" cy="473400"/>
            <a:chOff x="2824664" y="3576300"/>
            <a:chExt cx="473400" cy="473400"/>
          </a:xfrm>
        </p:grpSpPr>
        <p:sp>
          <p:nvSpPr>
            <p:cNvPr id="438" name="Google Shape;438;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Fira Sans"/>
                <a:ea typeface="Fira Sans"/>
                <a:cs typeface="Fira Sans"/>
                <a:sym typeface="Fira Sans"/>
              </a:endParaRPr>
            </a:p>
          </p:txBody>
        </p:sp>
        <p:sp>
          <p:nvSpPr>
            <p:cNvPr id="439" name="Google Shape;439;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Fira Sans"/>
                  <a:ea typeface="Fira Sans"/>
                  <a:cs typeface="Fira Sans"/>
                  <a:sym typeface="Fira Sans"/>
                </a:rPr>
                <a:t>2</a:t>
              </a:r>
              <a:endParaRPr sz="600">
                <a:solidFill>
                  <a:schemeClr val="dk1"/>
                </a:solidFill>
                <a:latin typeface="Fira Sans"/>
                <a:ea typeface="Fira Sans"/>
                <a:cs typeface="Fira Sans"/>
                <a:sym typeface="Fira Sans"/>
              </a:endParaRPr>
            </a:p>
          </p:txBody>
        </p:sp>
      </p:grpSp>
      <p:sp>
        <p:nvSpPr>
          <p:cNvPr id="440" name="Google Shape;440;p39"/>
          <p:cNvSpPr txBox="1"/>
          <p:nvPr/>
        </p:nvSpPr>
        <p:spPr>
          <a:xfrm>
            <a:off x="1877527" y="1432636"/>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1"/>
                </a:solidFill>
                <a:latin typeface="Fira Sans"/>
                <a:ea typeface="Fira Sans"/>
                <a:cs typeface="Fira Sans"/>
                <a:sym typeface="Fira Sans"/>
              </a:rPr>
              <a:t>Create or import a New Notebook</a:t>
            </a:r>
            <a:endParaRPr sz="900" dirty="0">
              <a:solidFill>
                <a:schemeClr val="dk1"/>
              </a:solidFill>
              <a:latin typeface="Fira Sans"/>
              <a:ea typeface="Fira Sans"/>
              <a:cs typeface="Fira Sans"/>
              <a:sym typeface="Fira Sans"/>
            </a:endParaRPr>
          </a:p>
        </p:txBody>
      </p:sp>
      <p:sp>
        <p:nvSpPr>
          <p:cNvPr id="441" name="Google Shape;441;p39"/>
          <p:cNvSpPr txBox="1"/>
          <p:nvPr/>
        </p:nvSpPr>
        <p:spPr>
          <a:xfrm>
            <a:off x="4352194" y="1401755"/>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1"/>
                </a:solidFill>
                <a:latin typeface="Fira Sans"/>
                <a:ea typeface="Fira Sans"/>
                <a:cs typeface="Fira Sans"/>
                <a:sym typeface="Fira Sans"/>
              </a:rPr>
              <a:t>Begin coding and testing</a:t>
            </a:r>
            <a:endParaRPr sz="900" dirty="0">
              <a:solidFill>
                <a:schemeClr val="dk1"/>
              </a:solidFill>
              <a:latin typeface="Fira Sans"/>
              <a:ea typeface="Fira Sans"/>
              <a:cs typeface="Fira Sans"/>
              <a:sym typeface="Fira Sans"/>
            </a:endParaRPr>
          </a:p>
        </p:txBody>
      </p:sp>
      <p:sp>
        <p:nvSpPr>
          <p:cNvPr id="442" name="Google Shape;442;p39"/>
          <p:cNvSpPr txBox="1"/>
          <p:nvPr/>
        </p:nvSpPr>
        <p:spPr>
          <a:xfrm>
            <a:off x="5608788" y="4132519"/>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1"/>
                </a:solidFill>
                <a:latin typeface="Fira Sans"/>
                <a:ea typeface="Fira Sans"/>
                <a:cs typeface="Fira Sans"/>
                <a:sym typeface="Fira Sans"/>
              </a:rPr>
              <a:t>Mount it to your google drive and import libraries</a:t>
            </a:r>
            <a:endParaRPr sz="900" dirty="0">
              <a:solidFill>
                <a:schemeClr val="dk1"/>
              </a:solidFill>
              <a:latin typeface="Fira Sans"/>
              <a:ea typeface="Fira Sans"/>
              <a:cs typeface="Fira Sans"/>
              <a:sym typeface="Fira Sans"/>
            </a:endParaRPr>
          </a:p>
        </p:txBody>
      </p:sp>
      <p:sp>
        <p:nvSpPr>
          <p:cNvPr id="443" name="Google Shape;443;p39"/>
          <p:cNvSpPr txBox="1"/>
          <p:nvPr/>
        </p:nvSpPr>
        <p:spPr>
          <a:xfrm>
            <a:off x="3149790"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IE" sz="900" dirty="0">
                <a:solidFill>
                  <a:schemeClr val="dk1"/>
                </a:solidFill>
                <a:latin typeface="Fira Sans"/>
                <a:ea typeface="Fira Sans"/>
                <a:cs typeface="Fira Sans"/>
                <a:sym typeface="Fira Sans"/>
              </a:rPr>
              <a:t>Set up your Free GPU</a:t>
            </a:r>
            <a:endParaRPr sz="900" dirty="0">
              <a:solidFill>
                <a:schemeClr val="dk1"/>
              </a:solidFill>
              <a:latin typeface="Fira Sans"/>
              <a:ea typeface="Fira Sans"/>
              <a:cs typeface="Fira Sans"/>
              <a:sym typeface="Fira Sans"/>
            </a:endParaRPr>
          </a:p>
        </p:txBody>
      </p:sp>
      <p:sp>
        <p:nvSpPr>
          <p:cNvPr id="444" name="Google Shape;444;p39"/>
          <p:cNvSpPr txBox="1"/>
          <p:nvPr/>
        </p:nvSpPr>
        <p:spPr>
          <a:xfrm>
            <a:off x="444625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900" dirty="0">
              <a:solidFill>
                <a:schemeClr val="dk1"/>
              </a:solidFill>
              <a:latin typeface="Fira Sans"/>
              <a:ea typeface="Fira Sans"/>
              <a:cs typeface="Fira Sans"/>
              <a:sym typeface="Fira Sans"/>
            </a:endParaRPr>
          </a:p>
        </p:txBody>
      </p:sp>
      <p:sp>
        <p:nvSpPr>
          <p:cNvPr id="445" name="Google Shape;445;p39"/>
          <p:cNvSpPr txBox="1"/>
          <p:nvPr/>
        </p:nvSpPr>
        <p:spPr>
          <a:xfrm>
            <a:off x="6859973" y="1726383"/>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1"/>
                </a:solidFill>
                <a:latin typeface="Fira Sans"/>
                <a:ea typeface="Fira Sans"/>
                <a:cs typeface="Fira Sans"/>
                <a:sym typeface="Fira Sans"/>
              </a:rPr>
              <a:t>Save and share your code with other users</a:t>
            </a:r>
            <a:endParaRPr sz="900" dirty="0">
              <a:solidFill>
                <a:schemeClr val="dk1"/>
              </a:solidFill>
              <a:latin typeface="Fira Sans"/>
              <a:ea typeface="Fira Sans"/>
              <a:cs typeface="Fira Sans"/>
              <a:sym typeface="Fira Sans"/>
            </a:endParaRPr>
          </a:p>
        </p:txBody>
      </p:sp>
      <p:pic>
        <p:nvPicPr>
          <p:cNvPr id="31" name="Picture 2" descr="Colab: An easy way to learn and use TensorFlow — The TensorFlow Blog">
            <a:extLst>
              <a:ext uri="{FF2B5EF4-FFF2-40B4-BE49-F238E27FC236}">
                <a16:creationId xmlns:a16="http://schemas.microsoft.com/office/drawing/2014/main" id="{9873877D-0539-4A64-8E42-9F0355B91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28"/>
            <a:ext cx="3814414" cy="1686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512400" y="1880520"/>
            <a:ext cx="7404780" cy="3072479"/>
          </a:xfrm>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IE" sz="1600" dirty="0"/>
              <a:t>Multi-Level Intermediate Representation is responsible for creating extensible and reusable compiler infrastructure. Intended to be a hybrid IR</a:t>
            </a:r>
          </a:p>
          <a:p>
            <a:pPr marL="457200" lvl="0" indent="-381000" algn="l" rtl="0">
              <a:spcBef>
                <a:spcPts val="0"/>
              </a:spcBef>
              <a:spcAft>
                <a:spcPts val="0"/>
              </a:spcAft>
              <a:buSzPts val="2400"/>
              <a:buChar char="●"/>
            </a:pPr>
            <a:r>
              <a:rPr lang="en-IE" sz="1600" dirty="0"/>
              <a:t>Dataflow Graphs</a:t>
            </a:r>
          </a:p>
          <a:p>
            <a:pPr marL="457200" lvl="0" indent="-381000" algn="l" rtl="0">
              <a:spcBef>
                <a:spcPts val="0"/>
              </a:spcBef>
              <a:spcAft>
                <a:spcPts val="0"/>
              </a:spcAft>
              <a:buSzPts val="2400"/>
              <a:buChar char="●"/>
            </a:pPr>
            <a:r>
              <a:rPr lang="en-IE" sz="1600" dirty="0"/>
              <a:t>Optimizations and transformations on graphs</a:t>
            </a:r>
          </a:p>
          <a:p>
            <a:pPr marL="457200" lvl="0" indent="-381000" algn="l" rtl="0">
              <a:spcBef>
                <a:spcPts val="0"/>
              </a:spcBef>
              <a:spcAft>
                <a:spcPts val="0"/>
              </a:spcAft>
              <a:buSzPts val="2400"/>
              <a:buChar char="●"/>
            </a:pPr>
            <a:r>
              <a:rPr lang="en-IE" sz="1600" dirty="0"/>
              <a:t>High-performance-computing-style loop optimizations across Kernel</a:t>
            </a:r>
          </a:p>
          <a:p>
            <a:pPr marL="457200" lvl="0" indent="-381000" algn="l" rtl="0">
              <a:spcBef>
                <a:spcPts val="0"/>
              </a:spcBef>
              <a:spcAft>
                <a:spcPts val="0"/>
              </a:spcAft>
              <a:buSzPts val="2400"/>
              <a:buChar char="●"/>
            </a:pPr>
            <a:r>
              <a:rPr lang="en-IE" sz="1600" dirty="0"/>
              <a:t>Represent specified target operations</a:t>
            </a:r>
          </a:p>
          <a:p>
            <a:pPr marL="457200" lvl="0" indent="-381000" algn="l" rtl="0">
              <a:spcBef>
                <a:spcPts val="0"/>
              </a:spcBef>
              <a:spcAft>
                <a:spcPts val="0"/>
              </a:spcAft>
              <a:buSzPts val="2400"/>
              <a:buChar char="●"/>
            </a:pPr>
            <a:r>
              <a:rPr lang="en-IE" sz="1600" dirty="0"/>
              <a:t>Quantization and other graph transformations</a:t>
            </a:r>
          </a:p>
          <a:p>
            <a:pPr marL="76200" lvl="0" indent="0" algn="l" rtl="0">
              <a:spcBef>
                <a:spcPts val="0"/>
              </a:spcBef>
              <a:spcAft>
                <a:spcPts val="0"/>
              </a:spcAft>
              <a:buSzPts val="2400"/>
              <a:buNone/>
            </a:pPr>
            <a:endParaRPr lang="en-US" sz="1600" dirty="0"/>
          </a:p>
          <a:p>
            <a:pPr marL="76200" lvl="0" indent="0" algn="l" rtl="0">
              <a:spcBef>
                <a:spcPts val="0"/>
              </a:spcBef>
              <a:spcAft>
                <a:spcPts val="0"/>
              </a:spcAft>
              <a:buSzPts val="2400"/>
              <a:buNone/>
            </a:pPr>
            <a:r>
              <a:rPr lang="en-IE" sz="1600" dirty="0"/>
              <a:t>Intermediate Representation between a language (like Python) or library and the compiler backend (E.g., LLVM). </a:t>
            </a:r>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7170" name="Picture 2">
            <a:extLst>
              <a:ext uri="{FF2B5EF4-FFF2-40B4-BE49-F238E27FC236}">
                <a16:creationId xmlns:a16="http://schemas.microsoft.com/office/drawing/2014/main" id="{A020DE9B-52C9-4BD0-8642-687C9B24B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67" y="-137183"/>
            <a:ext cx="1939313" cy="19393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51F7F6C-C74D-4D66-AB65-CC25DCE1F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328" y="35473"/>
            <a:ext cx="4245291" cy="184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833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sz="3600" dirty="0"/>
              <a:t>Demonstration of </a:t>
            </a:r>
            <a:endParaRPr sz="3600" dirty="0"/>
          </a:p>
        </p:txBody>
      </p:sp>
      <p:sp>
        <p:nvSpPr>
          <p:cNvPr id="122" name="Google Shape;122;p17"/>
          <p:cNvSpPr txBox="1">
            <a:spLocks noGrp="1"/>
          </p:cNvSpPr>
          <p:nvPr>
            <p:ph type="body" idx="1"/>
          </p:nvPr>
        </p:nvSpPr>
        <p:spPr>
          <a:xfrm>
            <a:off x="114716" y="3060897"/>
            <a:ext cx="8188326" cy="2895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E" sz="1200" dirty="0"/>
              <a:t>Start off with a flow chart</a:t>
            </a:r>
          </a:p>
          <a:p>
            <a:pPr marL="457200" lvl="0" indent="-381000" algn="l" rtl="0">
              <a:spcBef>
                <a:spcPts val="0"/>
              </a:spcBef>
              <a:spcAft>
                <a:spcPts val="0"/>
              </a:spcAft>
              <a:buSzPts val="2400"/>
              <a:buChar char="●"/>
            </a:pPr>
            <a:r>
              <a:rPr lang="en-IE" sz="1200" dirty="0"/>
              <a:t>Issue with this flow chart is that developers will have to re-implement all optimizations after each path such as XLA HLO and TensorFlow Lite</a:t>
            </a:r>
          </a:p>
          <a:p>
            <a:pPr marL="457200" lvl="0" indent="-381000" algn="l" rtl="0">
              <a:spcBef>
                <a:spcPts val="0"/>
              </a:spcBef>
              <a:spcAft>
                <a:spcPts val="0"/>
              </a:spcAft>
              <a:buSzPts val="2400"/>
              <a:buChar char="●"/>
            </a:pPr>
            <a:r>
              <a:rPr lang="en-US" sz="1200" dirty="0"/>
              <a:t>MLIR solves this issue</a:t>
            </a:r>
          </a:p>
          <a:p>
            <a:pPr marL="457200" lvl="0" indent="-381000" algn="l" rtl="0">
              <a:spcBef>
                <a:spcPts val="0"/>
              </a:spcBef>
              <a:spcAft>
                <a:spcPts val="0"/>
              </a:spcAft>
              <a:buSzPts val="2400"/>
              <a:buChar char="●"/>
            </a:pPr>
            <a:r>
              <a:rPr lang="en-US" sz="1200" dirty="0"/>
              <a:t>Same compiler infrastructure + support for a lot of backends with different IRs with no code re-use</a:t>
            </a:r>
          </a:p>
          <a:p>
            <a:pPr marL="457200" lvl="0" indent="-381000" algn="l" rtl="0">
              <a:spcBef>
                <a:spcPts val="0"/>
              </a:spcBef>
              <a:spcAft>
                <a:spcPts val="0"/>
              </a:spcAft>
              <a:buSzPts val="2400"/>
              <a:buChar char="●"/>
            </a:pPr>
            <a:r>
              <a:rPr lang="en-US" sz="1200" dirty="0"/>
              <a:t>Increases code reuse so hardware backends are supported</a:t>
            </a:r>
          </a:p>
          <a:p>
            <a:pPr marL="457200" lvl="0" indent="-381000" algn="l" rtl="0">
              <a:spcBef>
                <a:spcPts val="0"/>
              </a:spcBef>
              <a:spcAft>
                <a:spcPts val="0"/>
              </a:spcAft>
              <a:buSzPts val="2400"/>
              <a:buChar char="●"/>
            </a:pPr>
            <a:r>
              <a:rPr lang="en-US" sz="1200" dirty="0"/>
              <a:t>Captures information with flow chart and provides for better design, reuse of LLVM for code generation and it has better source code tracking</a:t>
            </a:r>
          </a:p>
          <a:p>
            <a:pPr marL="76200" lvl="0" indent="0" algn="l" rtl="0">
              <a:spcBef>
                <a:spcPts val="0"/>
              </a:spcBef>
              <a:spcAft>
                <a:spcPts val="0"/>
              </a:spcAft>
              <a:buSzPts val="2400"/>
              <a:buNone/>
            </a:pPr>
            <a:endParaRPr lang="en-US" sz="1200" dirty="0"/>
          </a:p>
          <a:p>
            <a:pPr marL="76200" lvl="0" indent="0" algn="l" rtl="0">
              <a:spcBef>
                <a:spcPts val="0"/>
              </a:spcBef>
              <a:spcAft>
                <a:spcPts val="0"/>
              </a:spcAft>
              <a:buSzPts val="2400"/>
              <a:buNone/>
            </a:pPr>
            <a:r>
              <a:rPr lang="en-US" sz="1200" dirty="0"/>
              <a:t>https://iq.opengenus.org/mlir-compiler-infrastructure/</a:t>
            </a:r>
          </a:p>
          <a:p>
            <a:pPr marL="457200" lvl="0" indent="-381000" algn="l" rtl="0">
              <a:spcBef>
                <a:spcPts val="0"/>
              </a:spcBef>
              <a:spcAft>
                <a:spcPts val="0"/>
              </a:spcAft>
              <a:buSzPts val="2400"/>
              <a:buChar char="●"/>
            </a:pPr>
            <a:endParaRPr lang="en-US" sz="1200" dirty="0"/>
          </a:p>
          <a:p>
            <a:pPr marL="76200" lvl="0" indent="0" algn="l" rtl="0">
              <a:spcBef>
                <a:spcPts val="0"/>
              </a:spcBef>
              <a:spcAft>
                <a:spcPts val="0"/>
              </a:spcAft>
              <a:buSzPts val="2400"/>
              <a:buNone/>
            </a:pPr>
            <a:endParaRPr lang="en-US"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9" name="Picture 2">
            <a:extLst>
              <a:ext uri="{FF2B5EF4-FFF2-40B4-BE49-F238E27FC236}">
                <a16:creationId xmlns:a16="http://schemas.microsoft.com/office/drawing/2014/main" id="{B24867AC-25CC-4CCE-BF34-4306516D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6384"/>
            <a:ext cx="1348170" cy="13481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E6EBAF-CAC2-4DE0-B04A-88FF46A30C1A}"/>
              </a:ext>
            </a:extLst>
          </p:cNvPr>
          <p:cNvPicPr>
            <a:picLocks noChangeAspect="1"/>
          </p:cNvPicPr>
          <p:nvPr/>
        </p:nvPicPr>
        <p:blipFill>
          <a:blip r:embed="rId4"/>
          <a:stretch>
            <a:fillRect/>
          </a:stretch>
        </p:blipFill>
        <p:spPr>
          <a:xfrm>
            <a:off x="282357" y="1305535"/>
            <a:ext cx="3199984" cy="1191208"/>
          </a:xfrm>
          <a:prstGeom prst="rect">
            <a:avLst/>
          </a:prstGeom>
        </p:spPr>
      </p:pic>
      <p:pic>
        <p:nvPicPr>
          <p:cNvPr id="5" name="Picture 4">
            <a:extLst>
              <a:ext uri="{FF2B5EF4-FFF2-40B4-BE49-F238E27FC236}">
                <a16:creationId xmlns:a16="http://schemas.microsoft.com/office/drawing/2014/main" id="{8FA4691B-E16C-47E2-91E7-F643B868DA15}"/>
              </a:ext>
            </a:extLst>
          </p:cNvPr>
          <p:cNvPicPr>
            <a:picLocks noChangeAspect="1"/>
          </p:cNvPicPr>
          <p:nvPr/>
        </p:nvPicPr>
        <p:blipFill rotWithShape="1">
          <a:blip r:embed="rId5"/>
          <a:srcRect t="-1356" b="1356"/>
          <a:stretch/>
        </p:blipFill>
        <p:spPr>
          <a:xfrm>
            <a:off x="4260150" y="1288390"/>
            <a:ext cx="3603690" cy="1264589"/>
          </a:xfrm>
          <a:prstGeom prst="rect">
            <a:avLst/>
          </a:prstGeom>
        </p:spPr>
      </p:pic>
    </p:spTree>
    <p:extLst>
      <p:ext uri="{BB962C8B-B14F-4D97-AF65-F5344CB8AC3E}">
        <p14:creationId xmlns:p14="http://schemas.microsoft.com/office/powerpoint/2010/main" val="35542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descr="A person wearing a hat&#10;&#10;Description automatically generated with medium confidence">
            <a:extLst>
              <a:ext uri="{FF2B5EF4-FFF2-40B4-BE49-F238E27FC236}">
                <a16:creationId xmlns:a16="http://schemas.microsoft.com/office/drawing/2014/main" id="{533F9EE6-00E8-4B0D-B30D-7916041A20CF}"/>
              </a:ext>
            </a:extLst>
          </p:cNvPr>
          <p:cNvPicPr>
            <a:picLocks noChangeAspect="1"/>
          </p:cNvPicPr>
          <p:nvPr/>
        </p:nvPicPr>
        <p:blipFill>
          <a:blip r:embed="rId3"/>
          <a:stretch>
            <a:fillRect/>
          </a:stretch>
        </p:blipFill>
        <p:spPr>
          <a:xfrm>
            <a:off x="3618263" y="-1664994"/>
            <a:ext cx="7496650" cy="9320614"/>
          </a:xfrm>
          <a:prstGeom prst="rect">
            <a:avLst/>
          </a:prstGeom>
          <a:noFill/>
          <a:effectLst>
            <a:glow>
              <a:schemeClr val="accent1">
                <a:alpha val="40000"/>
              </a:schemeClr>
            </a:glow>
            <a:softEdge rad="0"/>
          </a:effectLst>
        </p:spPr>
      </p:pic>
      <p:sp>
        <p:nvSpPr>
          <p:cNvPr id="99" name="Google Shape;99;p14"/>
          <p:cNvSpPr/>
          <p:nvPr/>
        </p:nvSpPr>
        <p:spPr>
          <a:xfrm>
            <a:off x="7366588"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0" name="Google Shape;100;p14"/>
          <p:cNvSpPr/>
          <p:nvPr/>
        </p:nvSpPr>
        <p:spPr>
          <a:xfrm>
            <a:off x="7765448"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1" name="Google Shape;101;p14"/>
          <p:cNvSpPr txBox="1">
            <a:spLocks noGrp="1"/>
          </p:cNvSpPr>
          <p:nvPr>
            <p:ph type="ctrTitle" idx="4294967295"/>
          </p:nvPr>
        </p:nvSpPr>
        <p:spPr>
          <a:xfrm>
            <a:off x="779100" y="1140788"/>
            <a:ext cx="4282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dirty="0">
                <a:solidFill>
                  <a:schemeClr val="accent3"/>
                </a:solidFill>
              </a:rPr>
              <a:t>Hello!</a:t>
            </a:r>
            <a:endParaRPr sz="9600" dirty="0">
              <a:solidFill>
                <a:schemeClr val="accent3"/>
              </a:solidFill>
            </a:endParaRPr>
          </a:p>
        </p:txBody>
      </p:sp>
      <p:sp>
        <p:nvSpPr>
          <p:cNvPr id="102" name="Google Shape;102;p14"/>
          <p:cNvSpPr txBox="1">
            <a:spLocks noGrp="1"/>
          </p:cNvSpPr>
          <p:nvPr>
            <p:ph type="subTitle" idx="4294967295"/>
          </p:nvPr>
        </p:nvSpPr>
        <p:spPr>
          <a:xfrm>
            <a:off x="779100" y="2340411"/>
            <a:ext cx="4833424"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t>I am </a:t>
            </a:r>
            <a:r>
              <a:rPr lang="en-IE" sz="2000" b="1" dirty="0"/>
              <a:t>Joao Pereira</a:t>
            </a:r>
            <a:endParaRPr sz="2000" b="1" dirty="0"/>
          </a:p>
          <a:p>
            <a:pPr marL="0" lvl="0" indent="0" algn="l" rtl="0">
              <a:spcBef>
                <a:spcPts val="800"/>
              </a:spcBef>
              <a:spcAft>
                <a:spcPts val="0"/>
              </a:spcAft>
              <a:buClr>
                <a:schemeClr val="dk1"/>
              </a:buClr>
              <a:buSzPts val="1100"/>
              <a:buFont typeface="Arial"/>
              <a:buNone/>
            </a:pPr>
            <a:r>
              <a:rPr lang="en-IE" sz="2000" dirty="0"/>
              <a:t>I will be presenting </a:t>
            </a:r>
            <a:r>
              <a:rPr lang="en-IE" sz="2000" dirty="0" err="1"/>
              <a:t>TensorFLow</a:t>
            </a:r>
            <a:r>
              <a:rPr lang="en-IE" sz="2000" dirty="0"/>
              <a:t> Tools and Techniques and all of its wonder’s within this lecture.</a:t>
            </a:r>
            <a:endParaRPr sz="2000" dirty="0"/>
          </a:p>
          <a:p>
            <a:pPr marL="0" lvl="0" indent="0" algn="l" rtl="0">
              <a:spcBef>
                <a:spcPts val="800"/>
              </a:spcBef>
              <a:spcAft>
                <a:spcPts val="800"/>
              </a:spcAft>
              <a:buClr>
                <a:schemeClr val="dk1"/>
              </a:buClr>
              <a:buSzPts val="1100"/>
              <a:buFont typeface="Arial"/>
              <a:buNone/>
            </a:pPr>
            <a:r>
              <a:rPr lang="en" sz="2000" dirty="0"/>
              <a:t>Contact me at joao.pereira2@mail.dcu.ie</a:t>
            </a:r>
            <a:endParaRPr sz="2000" b="1" dirty="0"/>
          </a:p>
        </p:txBody>
      </p:sp>
      <p:sp>
        <p:nvSpPr>
          <p:cNvPr id="103" name="Google Shape;103;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sz="3600" dirty="0"/>
              <a:t>XLA (Accelerated Linear Algebra)</a:t>
            </a:r>
            <a:endParaRPr sz="3600" dirty="0"/>
          </a:p>
        </p:txBody>
      </p:sp>
      <p:sp>
        <p:nvSpPr>
          <p:cNvPr id="122" name="Google Shape;122;p17"/>
          <p:cNvSpPr txBox="1">
            <a:spLocks noGrp="1"/>
          </p:cNvSpPr>
          <p:nvPr>
            <p:ph type="body" idx="1"/>
          </p:nvPr>
        </p:nvSpPr>
        <p:spPr>
          <a:xfrm>
            <a:off x="389036" y="1620717"/>
            <a:ext cx="8188326" cy="2895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IE" sz="1200" dirty="0"/>
              <a:t>Domain Specific compiler for linear algebra that speeds up performance within TensorFlow Models</a:t>
            </a:r>
          </a:p>
          <a:p>
            <a:pPr marL="457200" lvl="0" indent="-381000" algn="l" rtl="0">
              <a:spcBef>
                <a:spcPts val="0"/>
              </a:spcBef>
              <a:spcAft>
                <a:spcPts val="0"/>
              </a:spcAft>
              <a:buSzPts val="2400"/>
              <a:buChar char="●"/>
            </a:pPr>
            <a:r>
              <a:rPr lang="en-IE" sz="1200" dirty="0"/>
              <a:t>No source code changes required</a:t>
            </a:r>
          </a:p>
          <a:p>
            <a:pPr marL="457200" lvl="0" indent="-381000" algn="l" rtl="0">
              <a:spcBef>
                <a:spcPts val="0"/>
              </a:spcBef>
              <a:spcAft>
                <a:spcPts val="0"/>
              </a:spcAft>
              <a:buSzPts val="2400"/>
              <a:buChar char="●"/>
            </a:pPr>
            <a:r>
              <a:rPr lang="en-IE" sz="1200" dirty="0"/>
              <a:t>Performance is improvised through speed and memory management</a:t>
            </a:r>
          </a:p>
          <a:p>
            <a:pPr marL="457200" lvl="0" indent="-381000" algn="l" rtl="0">
              <a:spcBef>
                <a:spcPts val="0"/>
              </a:spcBef>
              <a:spcAft>
                <a:spcPts val="0"/>
              </a:spcAft>
              <a:buSzPts val="2400"/>
              <a:buChar char="●"/>
            </a:pPr>
            <a:r>
              <a:rPr lang="en-IE" sz="1200" dirty="0"/>
              <a:t>Performed either by Just-in-Time (JIT) or Ahead-of-Time (AOT)</a:t>
            </a:r>
          </a:p>
          <a:p>
            <a:pPr marL="457200" lvl="0" indent="-381000" algn="l" rtl="0">
              <a:spcBef>
                <a:spcPts val="0"/>
              </a:spcBef>
              <a:spcAft>
                <a:spcPts val="0"/>
              </a:spcAft>
              <a:buSzPts val="2400"/>
              <a:buChar char="●"/>
            </a:pPr>
            <a:r>
              <a:rPr lang="en-IE" sz="1200" dirty="0"/>
              <a:t>JIT – performed to optimize graph at runtime</a:t>
            </a:r>
          </a:p>
          <a:p>
            <a:pPr marL="457200" lvl="0" indent="-381000" algn="l" rtl="0">
              <a:spcBef>
                <a:spcPts val="0"/>
              </a:spcBef>
              <a:spcAft>
                <a:spcPts val="0"/>
              </a:spcAft>
              <a:buSzPts val="2400"/>
              <a:buChar char="●"/>
            </a:pPr>
            <a:r>
              <a:rPr lang="en-IE" sz="1200" dirty="0"/>
              <a:t>AOT used to generate binaries for specific  architecture so that runtime + JIT compilation is not necessary</a:t>
            </a:r>
          </a:p>
          <a:p>
            <a:pPr marL="457200" lvl="0" indent="-381000" algn="l" rtl="0">
              <a:spcBef>
                <a:spcPts val="0"/>
              </a:spcBef>
              <a:spcAft>
                <a:spcPts val="0"/>
              </a:spcAft>
              <a:buSzPts val="2400"/>
              <a:buChar char="●"/>
            </a:pPr>
            <a:endParaRPr lang="en-IE" sz="1200" dirty="0"/>
          </a:p>
          <a:p>
            <a:pPr marL="76200" lvl="0" indent="0" algn="l" rtl="0">
              <a:spcBef>
                <a:spcPts val="0"/>
              </a:spcBef>
              <a:spcAft>
                <a:spcPts val="0"/>
              </a:spcAft>
              <a:buSzPts val="2400"/>
              <a:buNone/>
            </a:pPr>
            <a:r>
              <a:rPr lang="en-IE" sz="1400" u="sng" dirty="0"/>
              <a:t>How XLA operates</a:t>
            </a:r>
          </a:p>
          <a:p>
            <a:pPr marL="76200" lvl="0" indent="0" algn="l" rtl="0">
              <a:spcBef>
                <a:spcPts val="0"/>
              </a:spcBef>
              <a:spcAft>
                <a:spcPts val="0"/>
              </a:spcAft>
              <a:buSzPts val="2400"/>
              <a:buNone/>
            </a:pPr>
            <a:r>
              <a:rPr lang="en-IE" sz="1200" dirty="0"/>
              <a:t>Run TensorFlow program -&gt; operations executed individually by executor -&gt; each operation has a precompiled GPU </a:t>
            </a:r>
          </a:p>
          <a:p>
            <a:pPr marL="76200" lvl="0" indent="0" algn="l" rtl="0">
              <a:spcBef>
                <a:spcPts val="0"/>
              </a:spcBef>
              <a:spcAft>
                <a:spcPts val="0"/>
              </a:spcAft>
              <a:buSzPts val="2400"/>
              <a:buNone/>
            </a:pPr>
            <a:r>
              <a:rPr lang="en-IE" sz="1200" dirty="0"/>
              <a:t>Kernel that it must dispatch to</a:t>
            </a:r>
          </a:p>
          <a:p>
            <a:pPr marL="76200" lvl="0" indent="0" algn="l" rtl="0">
              <a:spcBef>
                <a:spcPts val="0"/>
              </a:spcBef>
              <a:spcAft>
                <a:spcPts val="0"/>
              </a:spcAft>
              <a:buSzPts val="2400"/>
              <a:buNone/>
            </a:pPr>
            <a:endParaRPr lang="en-IE" sz="1200" dirty="0"/>
          </a:p>
          <a:p>
            <a:pPr marL="76200" lvl="0" indent="0" algn="l" rtl="0">
              <a:spcBef>
                <a:spcPts val="0"/>
              </a:spcBef>
              <a:spcAft>
                <a:spcPts val="0"/>
              </a:spcAft>
              <a:buSzPts val="2400"/>
              <a:buNone/>
            </a:pPr>
            <a:r>
              <a:rPr lang="en-IE" sz="1200" dirty="0"/>
              <a:t>XLA as an alternative method -&gt; compilers graph into computation kernels -&gt; developed specifically for given model</a:t>
            </a:r>
          </a:p>
          <a:p>
            <a:pPr marL="76200" lvl="0" indent="0" algn="l" rtl="0">
              <a:spcBef>
                <a:spcPts val="0"/>
              </a:spcBef>
              <a:spcAft>
                <a:spcPts val="0"/>
              </a:spcAft>
              <a:buSzPts val="2400"/>
              <a:buNone/>
            </a:pPr>
            <a:r>
              <a:rPr lang="en-IE" sz="1200" dirty="0"/>
              <a:t>-&gt; exploit model-specific information for optimization.</a:t>
            </a:r>
          </a:p>
          <a:p>
            <a:pPr marL="76200" lvl="0" indent="0" algn="l" rtl="0">
              <a:spcBef>
                <a:spcPts val="0"/>
              </a:spcBef>
              <a:spcAft>
                <a:spcPts val="0"/>
              </a:spcAft>
              <a:buSzPts val="2400"/>
              <a:buNone/>
            </a:pPr>
            <a:endParaRPr lang="en-IE" sz="1200" dirty="0"/>
          </a:p>
          <a:p>
            <a:pPr marL="76200" lvl="0" indent="0" algn="l" rtl="0">
              <a:spcBef>
                <a:spcPts val="0"/>
              </a:spcBef>
              <a:spcAft>
                <a:spcPts val="0"/>
              </a:spcAft>
              <a:buSzPts val="2400"/>
              <a:buNone/>
            </a:pPr>
            <a:endParaRPr lang="en-US" sz="1200" dirty="0"/>
          </a:p>
          <a:p>
            <a:pPr marL="76200" lvl="0" indent="0" algn="l" rtl="0">
              <a:spcBef>
                <a:spcPts val="0"/>
              </a:spcBef>
              <a:spcAft>
                <a:spcPts val="0"/>
              </a:spcAft>
              <a:buSzPts val="2400"/>
              <a:buNone/>
            </a:pPr>
            <a:endParaRPr lang="en-US" sz="1200" dirty="0"/>
          </a:p>
          <a:p>
            <a:pPr marL="457200" lvl="0" indent="-381000" algn="l" rtl="0">
              <a:spcBef>
                <a:spcPts val="0"/>
              </a:spcBef>
              <a:spcAft>
                <a:spcPts val="0"/>
              </a:spcAft>
              <a:buSzPts val="2400"/>
              <a:buChar char="●"/>
            </a:pPr>
            <a:endParaRPr lang="en-US" sz="1200" dirty="0"/>
          </a:p>
          <a:p>
            <a:pPr marL="76200" lvl="0" indent="0" algn="l" rtl="0">
              <a:spcBef>
                <a:spcPts val="0"/>
              </a:spcBef>
              <a:spcAft>
                <a:spcPts val="0"/>
              </a:spcAft>
              <a:buSzPts val="2400"/>
              <a:buNone/>
            </a:pPr>
            <a:endParaRPr lang="en-US"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9197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sz="3600" dirty="0"/>
              <a:t>Demonstration of XLA</a:t>
            </a:r>
            <a:endParaRPr sz="3600" dirty="0"/>
          </a:p>
        </p:txBody>
      </p:sp>
      <p:sp>
        <p:nvSpPr>
          <p:cNvPr id="122" name="Google Shape;122;p17"/>
          <p:cNvSpPr txBox="1">
            <a:spLocks noGrp="1"/>
          </p:cNvSpPr>
          <p:nvPr>
            <p:ph type="body" idx="1"/>
          </p:nvPr>
        </p:nvSpPr>
        <p:spPr>
          <a:xfrm>
            <a:off x="517251" y="3007557"/>
            <a:ext cx="3078064" cy="2895300"/>
          </a:xfrm>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US" sz="1100" dirty="0"/>
              <a:t>Above is the XLA Compilation process: </a:t>
            </a:r>
          </a:p>
          <a:p>
            <a:pPr marL="457200" lvl="0" indent="-381000" algn="l" rtl="0">
              <a:spcBef>
                <a:spcPts val="0"/>
              </a:spcBef>
              <a:spcAft>
                <a:spcPts val="0"/>
              </a:spcAft>
              <a:buSzPts val="2400"/>
              <a:buChar char="●"/>
            </a:pPr>
            <a:r>
              <a:rPr lang="en-IE" sz="1100" dirty="0"/>
              <a:t>XLA is run through target-independent optimizations and analyses</a:t>
            </a:r>
          </a:p>
          <a:p>
            <a:pPr marL="457200" lvl="0" indent="-381000" algn="l" rtl="0">
              <a:spcBef>
                <a:spcPts val="0"/>
              </a:spcBef>
              <a:spcAft>
                <a:spcPts val="0"/>
              </a:spcAft>
              <a:buSzPts val="2400"/>
              <a:buChar char="●"/>
            </a:pPr>
            <a:r>
              <a:rPr lang="en-IE" sz="1100" dirty="0"/>
              <a:t>Sends HLO to backend</a:t>
            </a:r>
          </a:p>
          <a:p>
            <a:r>
              <a:rPr lang="en-IE" sz="1100" dirty="0"/>
              <a:t>Backend performs once again target-independent optimizations and analyses</a:t>
            </a:r>
          </a:p>
          <a:p>
            <a:r>
              <a:rPr lang="en-IE" sz="1100" dirty="0"/>
              <a:t>Passed through target-specific code generation</a:t>
            </a:r>
          </a:p>
          <a:p>
            <a:pPr marL="457200" lvl="0" indent="-381000" algn="l" rtl="0">
              <a:spcBef>
                <a:spcPts val="0"/>
              </a:spcBef>
              <a:spcAft>
                <a:spcPts val="0"/>
              </a:spcAft>
              <a:buSzPts val="2400"/>
              <a:buChar char="●"/>
            </a:pPr>
            <a:endParaRPr lang="en-US" sz="1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Picture 3">
            <a:extLst>
              <a:ext uri="{FF2B5EF4-FFF2-40B4-BE49-F238E27FC236}">
                <a16:creationId xmlns:a16="http://schemas.microsoft.com/office/drawing/2014/main" id="{131FCB4B-F979-4AA9-B7A7-ABEC2D4EDAC9}"/>
              </a:ext>
            </a:extLst>
          </p:cNvPr>
          <p:cNvPicPr>
            <a:picLocks noChangeAspect="1"/>
          </p:cNvPicPr>
          <p:nvPr/>
        </p:nvPicPr>
        <p:blipFill>
          <a:blip r:embed="rId3"/>
          <a:stretch>
            <a:fillRect/>
          </a:stretch>
        </p:blipFill>
        <p:spPr>
          <a:xfrm>
            <a:off x="779100" y="1232300"/>
            <a:ext cx="1457481" cy="1672790"/>
          </a:xfrm>
          <a:prstGeom prst="rect">
            <a:avLst/>
          </a:prstGeom>
        </p:spPr>
      </p:pic>
      <p:sp>
        <p:nvSpPr>
          <p:cNvPr id="6" name="Rectangle 1">
            <a:extLst>
              <a:ext uri="{FF2B5EF4-FFF2-40B4-BE49-F238E27FC236}">
                <a16:creationId xmlns:a16="http://schemas.microsoft.com/office/drawing/2014/main" id="{59FA4B4C-EC72-4D02-AB2A-FF4B1D6FA5D1}"/>
              </a:ext>
            </a:extLst>
          </p:cNvPr>
          <p:cNvSpPr>
            <a:spLocks noChangeArrowheads="1"/>
          </p:cNvSpPr>
          <p:nvPr/>
        </p:nvSpPr>
        <p:spPr bwMode="auto">
          <a:xfrm>
            <a:off x="3595315" y="1870559"/>
            <a:ext cx="40856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F0"/>
                </a:solidFill>
                <a:effectLst/>
                <a:latin typeface="var(--devsite-code-font-family)"/>
              </a:rPr>
              <a:t>def</a:t>
            </a:r>
            <a:r>
              <a:rPr kumimoji="0" lang="en-US" altLang="en-US" sz="2000" b="0" i="0" u="none" strike="noStrike" cap="none" normalizeH="0" baseline="0" dirty="0">
                <a:ln>
                  <a:noFill/>
                </a:ln>
                <a:solidFill>
                  <a:schemeClr val="tx1"/>
                </a:solidFill>
                <a:effectLst/>
                <a:latin typeface="var(--devsite-code-font-family)"/>
              </a:rPr>
              <a:t> </a:t>
            </a:r>
            <a:r>
              <a:rPr kumimoji="0" lang="en-US" altLang="en-US" sz="2000" b="0" i="0" u="none" strike="noStrike" cap="none" normalizeH="0" baseline="0" dirty="0" err="1">
                <a:ln>
                  <a:noFill/>
                </a:ln>
                <a:solidFill>
                  <a:schemeClr val="tx1"/>
                </a:solidFill>
                <a:effectLst/>
                <a:latin typeface="var(--devsite-code-font-family)"/>
              </a:rPr>
              <a:t>model_fn</a:t>
            </a:r>
            <a:r>
              <a:rPr kumimoji="0" lang="en-US" altLang="en-US" sz="2000" b="0" i="0" u="none" strike="noStrike" cap="none" normalizeH="0" baseline="0" dirty="0">
                <a:ln>
                  <a:noFill/>
                </a:ln>
                <a:solidFill>
                  <a:schemeClr val="tx1"/>
                </a:solidFill>
                <a:effectLst/>
                <a:latin typeface="var(--devsite-code-font-family)"/>
              </a:rPr>
              <a:t>(x, y, z):</a:t>
            </a:r>
            <a:br>
              <a:rPr kumimoji="0" lang="en-US" altLang="en-US" sz="2000" b="0" i="0" u="none" strike="noStrike" cap="none" normalizeH="0" baseline="0" dirty="0">
                <a:ln>
                  <a:noFill/>
                </a:ln>
                <a:solidFill>
                  <a:schemeClr val="tx1"/>
                </a:solidFill>
                <a:effectLst/>
                <a:latin typeface="var(--devsite-code-font-family)"/>
              </a:rPr>
            </a:br>
            <a:r>
              <a:rPr kumimoji="0" lang="en-US" altLang="en-US" sz="2000" b="0" i="0" u="none" strike="noStrike" cap="none" normalizeH="0" baseline="0" dirty="0">
                <a:ln>
                  <a:noFill/>
                </a:ln>
                <a:solidFill>
                  <a:schemeClr val="tx1"/>
                </a:solidFill>
                <a:effectLst/>
                <a:latin typeface="var(--devsite-code-font-family)"/>
              </a:rPr>
              <a:t> </a:t>
            </a:r>
            <a:r>
              <a:rPr kumimoji="0" lang="en-US" altLang="en-US" sz="2000" b="0" i="0" u="none" strike="noStrike" cap="none" normalizeH="0" baseline="0" dirty="0">
                <a:ln>
                  <a:noFill/>
                </a:ln>
                <a:solidFill>
                  <a:srgbClr val="00B0F0"/>
                </a:solidFill>
                <a:effectLst/>
                <a:latin typeface="var(--devsite-code-font-family)"/>
              </a:rPr>
              <a:t> return </a:t>
            </a:r>
            <a:r>
              <a:rPr kumimoji="0" lang="en-US" altLang="en-US" sz="2000" b="0" i="0" u="none" strike="noStrike" cap="none" normalizeH="0" baseline="0" dirty="0" err="1">
                <a:ln>
                  <a:noFill/>
                </a:ln>
                <a:solidFill>
                  <a:schemeClr val="tx1"/>
                </a:solidFill>
                <a:effectLst/>
                <a:latin typeface="var(--devsite-code-font-family)"/>
              </a:rPr>
              <a:t>tf.reduce_sum</a:t>
            </a:r>
            <a:r>
              <a:rPr kumimoji="0" lang="en-US" altLang="en-US" sz="2000" b="0" i="0" u="none" strike="noStrike" cap="none" normalizeH="0" baseline="0" dirty="0">
                <a:ln>
                  <a:noFill/>
                </a:ln>
                <a:solidFill>
                  <a:schemeClr val="tx1"/>
                </a:solidFill>
                <a:effectLst/>
                <a:latin typeface="var(--devsite-code-font-family)"/>
              </a:rPr>
              <a:t>(x + y * z</a:t>
            </a:r>
            <a:r>
              <a:rPr kumimoji="0" lang="en-US" altLang="en-US" sz="1000" b="0" i="0" u="none" strike="noStrike" cap="none" normalizeH="0" baseline="0" dirty="0">
                <a:ln>
                  <a:noFill/>
                </a:ln>
                <a:solidFill>
                  <a:schemeClr val="tx1"/>
                </a:solidFill>
                <a:effectLst/>
                <a:latin typeface="var(--devsite-code-font-family)"/>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Google Shape;122;p17">
            <a:extLst>
              <a:ext uri="{FF2B5EF4-FFF2-40B4-BE49-F238E27FC236}">
                <a16:creationId xmlns:a16="http://schemas.microsoft.com/office/drawing/2014/main" id="{FB2BDD42-4E02-413D-B824-835719EB71C0}"/>
              </a:ext>
            </a:extLst>
          </p:cNvPr>
          <p:cNvSpPr txBox="1">
            <a:spLocks/>
          </p:cNvSpPr>
          <p:nvPr/>
        </p:nvSpPr>
        <p:spPr>
          <a:xfrm>
            <a:off x="3732891" y="2905090"/>
            <a:ext cx="3078064" cy="289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4"/>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1pPr>
            <a:lvl2pPr marL="914400" marR="0" lvl="1" indent="-381000" algn="l" rtl="0">
              <a:lnSpc>
                <a:spcPct val="115000"/>
              </a:lnSpc>
              <a:spcBef>
                <a:spcPts val="800"/>
              </a:spcBef>
              <a:spcAft>
                <a:spcPts val="0"/>
              </a:spcAft>
              <a:buClr>
                <a:schemeClr val="accent5"/>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2pPr>
            <a:lvl3pPr marL="1371600" marR="0" lvl="2" indent="-381000" algn="l" rtl="0">
              <a:lnSpc>
                <a:spcPct val="115000"/>
              </a:lnSpc>
              <a:spcBef>
                <a:spcPts val="800"/>
              </a:spcBef>
              <a:spcAft>
                <a:spcPts val="0"/>
              </a:spcAft>
              <a:buClr>
                <a:schemeClr val="accent6"/>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3pPr>
            <a:lvl4pPr marL="1828800" marR="0" lvl="3"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4pPr>
            <a:lvl5pPr marL="2286000" marR="0" lvl="4"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5pPr>
            <a:lvl6pPr marL="2743200" marR="0" lvl="5"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6pPr>
            <a:lvl7pPr marL="3200400" marR="0" lvl="6"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7pPr>
            <a:lvl8pPr marL="3657600" marR="0" lvl="7" indent="-381000" algn="l" rtl="0">
              <a:lnSpc>
                <a:spcPct val="115000"/>
              </a:lnSpc>
              <a:spcBef>
                <a:spcPts val="800"/>
              </a:spcBef>
              <a:spcAft>
                <a:spcPts val="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8pPr>
            <a:lvl9pPr marL="4114800" marR="0" lvl="8" indent="-381000" algn="l" rtl="0">
              <a:lnSpc>
                <a:spcPct val="115000"/>
              </a:lnSpc>
              <a:spcBef>
                <a:spcPts val="800"/>
              </a:spcBef>
              <a:spcAft>
                <a:spcPts val="800"/>
              </a:spcAft>
              <a:buClr>
                <a:schemeClr val="dk1"/>
              </a:buClr>
              <a:buSzPts val="2400"/>
              <a:buFont typeface="Fira Sans Light"/>
              <a:buChar char="■"/>
              <a:defRPr sz="2400" b="0" i="0" u="none" strike="noStrike" cap="none">
                <a:solidFill>
                  <a:schemeClr val="dk1"/>
                </a:solidFill>
                <a:latin typeface="Fira Sans Light"/>
                <a:ea typeface="Fira Sans Light"/>
                <a:cs typeface="Fira Sans Light"/>
                <a:sym typeface="Fira Sans Light"/>
              </a:defRPr>
            </a:lvl9pPr>
          </a:lstStyle>
          <a:p>
            <a:pPr marL="76200" indent="0">
              <a:buFont typeface="Fira Sans Light"/>
              <a:buNone/>
            </a:pPr>
            <a:r>
              <a:rPr lang="en-US" sz="1100" dirty="0"/>
              <a:t>Ran through three separate kernels:</a:t>
            </a:r>
          </a:p>
          <a:p>
            <a:pPr>
              <a:buFontTx/>
              <a:buChar char="-"/>
            </a:pPr>
            <a:r>
              <a:rPr lang="en-US" sz="1100" dirty="0"/>
              <a:t>Addition</a:t>
            </a:r>
          </a:p>
          <a:p>
            <a:pPr>
              <a:buFontTx/>
              <a:buChar char="-"/>
            </a:pPr>
            <a:r>
              <a:rPr lang="en-US" sz="1100" dirty="0"/>
              <a:t>Multiplication</a:t>
            </a:r>
          </a:p>
          <a:p>
            <a:pPr>
              <a:buFontTx/>
              <a:buChar char="-"/>
            </a:pPr>
            <a:r>
              <a:rPr lang="en-US" sz="1100" dirty="0"/>
              <a:t>Reduction</a:t>
            </a:r>
          </a:p>
          <a:p>
            <a:pPr marL="76200" indent="0">
              <a:buNone/>
            </a:pPr>
            <a:r>
              <a:rPr lang="en-US" sz="1100" dirty="0"/>
              <a:t>Whilst if to use XLA it would run by one kernel</a:t>
            </a:r>
          </a:p>
          <a:p>
            <a:pPr marL="76200" indent="0">
              <a:buNone/>
            </a:pPr>
            <a:r>
              <a:rPr lang="en-US" sz="1100" dirty="0"/>
              <a:t>Does this by “fusion”</a:t>
            </a:r>
          </a:p>
          <a:p>
            <a:pPr marL="76200" indent="0">
              <a:buNone/>
            </a:pPr>
            <a:endParaRPr lang="en-US" sz="1100" dirty="0"/>
          </a:p>
          <a:p>
            <a:r>
              <a:rPr lang="en-IE" sz="1100" dirty="0"/>
              <a:t>Fusion – Avoids extra cycles therefore reduces memory usage and improves performance speeds.</a:t>
            </a:r>
          </a:p>
        </p:txBody>
      </p:sp>
    </p:spTree>
    <p:extLst>
      <p:ext uri="{BB962C8B-B14F-4D97-AF65-F5344CB8AC3E}">
        <p14:creationId xmlns:p14="http://schemas.microsoft.com/office/powerpoint/2010/main" val="162217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ctrTitle" idx="4294967295"/>
          </p:nvPr>
        </p:nvSpPr>
        <p:spPr>
          <a:xfrm>
            <a:off x="855300" y="1411950"/>
            <a:ext cx="7433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solidFill>
                  <a:schemeClr val="lt1"/>
                </a:solidFill>
              </a:rPr>
              <a:t>Thank you for Listening</a:t>
            </a:r>
            <a:endParaRPr sz="4800" dirty="0">
              <a:solidFill>
                <a:schemeClr val="lt1"/>
              </a:solidFill>
            </a:endParaRPr>
          </a:p>
        </p:txBody>
      </p:sp>
      <p:sp>
        <p:nvSpPr>
          <p:cNvPr id="223" name="Google Shape;223;p26"/>
          <p:cNvSpPr txBox="1">
            <a:spLocks noGrp="1"/>
          </p:cNvSpPr>
          <p:nvPr>
            <p:ph type="subTitle" idx="4294967295"/>
          </p:nvPr>
        </p:nvSpPr>
        <p:spPr>
          <a:xfrm>
            <a:off x="855300" y="2627402"/>
            <a:ext cx="7433400" cy="4596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1800" dirty="0"/>
              <a:t>Hope you enjoyed, have a great day!</a:t>
            </a:r>
          </a:p>
          <a:p>
            <a:pPr marL="0" lvl="0" indent="0" algn="ctr" rtl="0">
              <a:spcBef>
                <a:spcPts val="0"/>
              </a:spcBef>
              <a:spcAft>
                <a:spcPts val="800"/>
              </a:spcAft>
              <a:buNone/>
            </a:pPr>
            <a:r>
              <a:rPr lang="en" sz="1800" dirty="0"/>
              <a:t>If any issues are concerned, please feel free to contact me at joao.pereira2@mail.dcu.ie</a:t>
            </a:r>
            <a:endParaRPr sz="1800" dirty="0"/>
          </a:p>
        </p:txBody>
      </p:sp>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779099" y="1984688"/>
            <a:ext cx="6233403"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  </a:t>
            </a:r>
            <a:endParaRPr dirty="0"/>
          </a:p>
        </p:txBody>
      </p:sp>
      <p:sp>
        <p:nvSpPr>
          <p:cNvPr id="109" name="Google Shape;109;p15"/>
          <p:cNvSpPr txBox="1">
            <a:spLocks noGrp="1"/>
          </p:cNvSpPr>
          <p:nvPr>
            <p:ph type="subTitle" idx="1"/>
          </p:nvPr>
        </p:nvSpPr>
        <p:spPr>
          <a:xfrm>
            <a:off x="779100" y="2713913"/>
            <a:ext cx="5268552" cy="444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IE" dirty="0"/>
              <a:t>First of all what even is TensorFlow?</a:t>
            </a:r>
            <a:endParaRPr dirty="0"/>
          </a:p>
        </p:txBody>
      </p:sp>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b="0" i="0" dirty="0">
                <a:ln>
                  <a:noFill/>
                </a:ln>
                <a:gradFill>
                  <a:gsLst>
                    <a:gs pos="0">
                      <a:schemeClr val="accent3"/>
                    </a:gs>
                    <a:gs pos="100000">
                      <a:schemeClr val="accent4"/>
                    </a:gs>
                  </a:gsLst>
                  <a:lin ang="5400700" scaled="0"/>
                </a:gradFill>
                <a:latin typeface="Fira Sans;600"/>
              </a:rPr>
              <a:t>1</a:t>
            </a:r>
          </a:p>
        </p:txBody>
      </p:sp>
      <p:pic>
        <p:nvPicPr>
          <p:cNvPr id="1026" name="Picture 2" descr="GitHub - tensorflow/tensorflow: An Open Source Machine Learning Framework  for Everyone">
            <a:extLst>
              <a:ext uri="{FF2B5EF4-FFF2-40B4-BE49-F238E27FC236}">
                <a16:creationId xmlns:a16="http://schemas.microsoft.com/office/drawing/2014/main" id="{9474B8FF-F4A9-4113-98D2-4568A106A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469" y="1450250"/>
            <a:ext cx="4635062" cy="1555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ctrTitle" idx="4294967295"/>
          </p:nvPr>
        </p:nvSpPr>
        <p:spPr>
          <a:xfrm>
            <a:off x="886050" y="2449071"/>
            <a:ext cx="7082209"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E" sz="2400" dirty="0">
                <a:solidFill>
                  <a:schemeClr val="lt1"/>
                </a:solidFill>
              </a:rPr>
              <a:t>Open-source library for machine learning and artificial intelligence</a:t>
            </a:r>
            <a:endParaRPr sz="2400" dirty="0">
              <a:solidFill>
                <a:schemeClr val="lt1"/>
              </a:solidFill>
            </a:endParaRPr>
          </a:p>
        </p:txBody>
      </p:sp>
      <p:sp>
        <p:nvSpPr>
          <p:cNvPr id="129" name="Google Shape;129;p18"/>
          <p:cNvSpPr txBox="1">
            <a:spLocks noGrp="1"/>
          </p:cNvSpPr>
          <p:nvPr>
            <p:ph type="subTitle" idx="4294967295"/>
          </p:nvPr>
        </p:nvSpPr>
        <p:spPr>
          <a:xfrm>
            <a:off x="1039981" y="3727645"/>
            <a:ext cx="6774346"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IE" sz="1600" dirty="0">
                <a:solidFill>
                  <a:schemeClr val="lt1"/>
                </a:solidFill>
              </a:rPr>
              <a:t>TensorFlow’s primary focus is directed towards  training and inference of ‘</a:t>
            </a:r>
            <a:r>
              <a:rPr lang="en-IE" sz="1600" u="sng" dirty="0">
                <a:solidFill>
                  <a:schemeClr val="lt1"/>
                </a:solidFill>
              </a:rPr>
              <a:t>neural networks</a:t>
            </a:r>
            <a:r>
              <a:rPr lang="en-IE" sz="1600" dirty="0">
                <a:solidFill>
                  <a:schemeClr val="lt1"/>
                </a:solidFill>
              </a:rPr>
              <a:t>’. Primarily used for developing machine learning applications. </a:t>
            </a:r>
            <a:endParaRPr sz="1600" dirty="0">
              <a:solidFill>
                <a:schemeClr val="lt1"/>
              </a:solidFill>
            </a:endParaRPr>
          </a:p>
        </p:txBody>
      </p:sp>
      <p:sp>
        <p:nvSpPr>
          <p:cNvPr id="130" name="Google Shape;130;p18"/>
          <p:cNvSpPr/>
          <p:nvPr/>
        </p:nvSpPr>
        <p:spPr>
          <a:xfrm>
            <a:off x="4837146" y="2184280"/>
            <a:ext cx="294437" cy="2811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rot="2466725">
            <a:off x="3100063" y="798943"/>
            <a:ext cx="409039" cy="39056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rot="-1609523">
            <a:off x="3947860" y="1095872"/>
            <a:ext cx="294391" cy="28109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18"/>
          <p:cNvSpPr/>
          <p:nvPr/>
        </p:nvSpPr>
        <p:spPr>
          <a:xfrm rot="2926012">
            <a:off x="5732794" y="1318561"/>
            <a:ext cx="220454" cy="21049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142" name="Google Shape;142;p18"/>
          <p:cNvSpPr/>
          <p:nvPr/>
        </p:nvSpPr>
        <p:spPr>
          <a:xfrm rot="-1609141">
            <a:off x="4567259" y="381492"/>
            <a:ext cx="198625" cy="1896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050" name="Picture 2" descr="Artificial Intelligence Icon - Download in Line Style">
            <a:extLst>
              <a:ext uri="{FF2B5EF4-FFF2-40B4-BE49-F238E27FC236}">
                <a16:creationId xmlns:a16="http://schemas.microsoft.com/office/drawing/2014/main" id="{77D111BE-F2EC-4E29-966A-FF6FF1286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239" y="798165"/>
            <a:ext cx="1278574" cy="12785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6F43C28-1C1D-4A7D-A3EF-4DE2DDD5D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895" y="1397484"/>
            <a:ext cx="1278574" cy="1278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Neural Network?</a:t>
            </a:r>
            <a:endParaRPr dirty="0"/>
          </a:p>
        </p:txBody>
      </p:sp>
      <p:sp>
        <p:nvSpPr>
          <p:cNvPr id="122" name="Google Shape;122;p17"/>
          <p:cNvSpPr txBox="1">
            <a:spLocks noGrp="1"/>
          </p:cNvSpPr>
          <p:nvPr>
            <p:ph type="body" idx="1"/>
          </p:nvPr>
        </p:nvSpPr>
        <p:spPr>
          <a:xfrm>
            <a:off x="665588" y="1517650"/>
            <a:ext cx="8188326" cy="2895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sz="2000" dirty="0"/>
              <a:t>Simplified models of brains used to recognize patterns</a:t>
            </a:r>
          </a:p>
          <a:p>
            <a:pPr marL="457200" lvl="0" indent="-381000" algn="l" rtl="0">
              <a:spcBef>
                <a:spcPts val="0"/>
              </a:spcBef>
              <a:spcAft>
                <a:spcPts val="0"/>
              </a:spcAft>
              <a:buSzPts val="2400"/>
              <a:buChar char="●"/>
            </a:pPr>
            <a:r>
              <a:rPr lang="en-IE" sz="2000" dirty="0"/>
              <a:t>Decision Tree</a:t>
            </a:r>
            <a:endParaRPr lang="en-US" sz="2000" dirty="0"/>
          </a:p>
          <a:p>
            <a:pPr marL="457200" lvl="0" indent="-381000" algn="l" rtl="0">
              <a:spcBef>
                <a:spcPts val="0"/>
              </a:spcBef>
              <a:spcAft>
                <a:spcPts val="0"/>
              </a:spcAft>
              <a:buSzPts val="2400"/>
              <a:buChar char="●"/>
            </a:pPr>
            <a:r>
              <a:rPr lang="en-US" sz="2000" dirty="0"/>
              <a:t>Algorithm designed to map a set of inputs to a range of possible outputs.</a:t>
            </a:r>
          </a:p>
          <a:p>
            <a:pPr marL="76200" lvl="0" indent="0" algn="l" rtl="0">
              <a:spcBef>
                <a:spcPts val="0"/>
              </a:spcBef>
              <a:spcAft>
                <a:spcPts val="0"/>
              </a:spcAft>
              <a:buSzPts val="2400"/>
              <a:buNone/>
            </a:pPr>
            <a:endParaRPr lang="en-US" sz="2000" dirty="0"/>
          </a:p>
          <a:p>
            <a:pPr marL="76200" lvl="0" indent="0" algn="l" rtl="0">
              <a:spcBef>
                <a:spcPts val="0"/>
              </a:spcBef>
              <a:spcAft>
                <a:spcPts val="0"/>
              </a:spcAft>
              <a:buSzPts val="2400"/>
              <a:buNone/>
            </a:pPr>
            <a:r>
              <a:rPr lang="en-US" sz="2000" dirty="0"/>
              <a:t>Form of artificial intelligence consisting of groups of neurons</a:t>
            </a:r>
          </a:p>
          <a:p>
            <a:pPr marL="76200" lvl="0" indent="0" algn="l" rtl="0">
              <a:spcBef>
                <a:spcPts val="0"/>
              </a:spcBef>
              <a:spcAft>
                <a:spcPts val="0"/>
              </a:spcAft>
              <a:buSzPts val="2400"/>
              <a:buNone/>
            </a:pPr>
            <a:r>
              <a:rPr lang="en-US" sz="2000" dirty="0"/>
              <a:t>(just like the human brain) used to recognize patterns and clutter</a:t>
            </a:r>
          </a:p>
          <a:p>
            <a:pPr marL="76200" lvl="0" indent="0" algn="l" rtl="0">
              <a:spcBef>
                <a:spcPts val="0"/>
              </a:spcBef>
              <a:spcAft>
                <a:spcPts val="0"/>
              </a:spcAft>
              <a:buSzPts val="2400"/>
              <a:buNone/>
            </a:pPr>
            <a:r>
              <a:rPr lang="en-US" sz="2000" dirty="0"/>
              <a:t>by interpreting data and then classifying that information</a:t>
            </a:r>
          </a:p>
          <a:p>
            <a:pPr marL="76200" lvl="0" indent="0" algn="l" rtl="0">
              <a:spcBef>
                <a:spcPts val="0"/>
              </a:spcBef>
              <a:spcAft>
                <a:spcPts val="0"/>
              </a:spcAft>
              <a:buSzPts val="2400"/>
              <a:buNone/>
            </a:pPr>
            <a:endParaRPr lang="en-US"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779100" y="1437048"/>
            <a:ext cx="6517181" cy="2921700"/>
          </a:xfrm>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US" dirty="0"/>
              <a:t>Type something into the Google search</a:t>
            </a:r>
          </a:p>
          <a:p>
            <a:pPr marL="76200" lvl="0" indent="0" algn="l" rtl="0">
              <a:spcBef>
                <a:spcPts val="0"/>
              </a:spcBef>
              <a:spcAft>
                <a:spcPts val="0"/>
              </a:spcAft>
              <a:buSzPts val="2400"/>
              <a:buNone/>
            </a:pPr>
            <a:r>
              <a:rPr lang="en-US" dirty="0"/>
              <a:t>bar.</a:t>
            </a:r>
          </a:p>
          <a:p>
            <a:pPr marL="76200" lvl="0" indent="0" algn="l" rtl="0">
              <a:spcBef>
                <a:spcPts val="0"/>
              </a:spcBef>
              <a:spcAft>
                <a:spcPts val="0"/>
              </a:spcAft>
              <a:buSzPts val="2400"/>
              <a:buNone/>
            </a:pPr>
            <a:endParaRPr lang="en-US" dirty="0"/>
          </a:p>
          <a:p>
            <a:pPr marL="76200" lvl="0" indent="0" algn="l" rtl="0">
              <a:spcBef>
                <a:spcPts val="0"/>
              </a:spcBef>
              <a:spcAft>
                <a:spcPts val="0"/>
              </a:spcAft>
              <a:buSzPts val="2400"/>
              <a:buNone/>
            </a:pPr>
            <a:r>
              <a:rPr lang="en-US" dirty="0"/>
              <a:t>Notice that when you’re typing, Google</a:t>
            </a:r>
          </a:p>
          <a:p>
            <a:pPr marL="76200" lvl="0" indent="0" algn="l" rtl="0">
              <a:spcBef>
                <a:spcPts val="0"/>
              </a:spcBef>
              <a:spcAft>
                <a:spcPts val="0"/>
              </a:spcAft>
              <a:buSzPts val="2400"/>
              <a:buNone/>
            </a:pPr>
            <a:r>
              <a:rPr lang="en-US" dirty="0"/>
              <a:t>supplies you with autofill’s on what</a:t>
            </a:r>
          </a:p>
          <a:p>
            <a:pPr marL="76200" lvl="0" indent="0" algn="l" rtl="0">
              <a:spcBef>
                <a:spcPts val="0"/>
              </a:spcBef>
              <a:spcAft>
                <a:spcPts val="0"/>
              </a:spcAft>
              <a:buSzPts val="2400"/>
              <a:buNone/>
            </a:pPr>
            <a:r>
              <a:rPr lang="en-US" dirty="0"/>
              <a:t>you could be looking for?</a:t>
            </a:r>
          </a:p>
          <a:p>
            <a:pPr marL="76200" lvl="0" indent="0" algn="l" rtl="0">
              <a:spcBef>
                <a:spcPts val="0"/>
              </a:spcBef>
              <a:spcAft>
                <a:spcPts val="0"/>
              </a:spcAft>
              <a:buSzPts val="2400"/>
              <a:buNone/>
            </a:pPr>
            <a:endParaRPr lang="en-US" dirty="0"/>
          </a:p>
        </p:txBody>
      </p:sp>
      <p:sp>
        <p:nvSpPr>
          <p:cNvPr id="149" name="Google Shape;149;p19"/>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Example of TensorFlow </a:t>
            </a:r>
            <a:endParaRPr dirty="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4" name="Picture 3" descr="Text&#10;&#10;Description automatically generated with medium confidence">
            <a:extLst>
              <a:ext uri="{FF2B5EF4-FFF2-40B4-BE49-F238E27FC236}">
                <a16:creationId xmlns:a16="http://schemas.microsoft.com/office/drawing/2014/main" id="{E9E1901F-2A7C-4585-A422-7665E7221A53}"/>
              </a:ext>
            </a:extLst>
          </p:cNvPr>
          <p:cNvPicPr>
            <a:picLocks noChangeAspect="1"/>
          </p:cNvPicPr>
          <p:nvPr/>
        </p:nvPicPr>
        <p:blipFill>
          <a:blip r:embed="rId3"/>
          <a:stretch>
            <a:fillRect/>
          </a:stretch>
        </p:blipFill>
        <p:spPr>
          <a:xfrm>
            <a:off x="5302863" y="1019060"/>
            <a:ext cx="2519222" cy="3105379"/>
          </a:xfrm>
          <a:prstGeom prst="rect">
            <a:avLst/>
          </a:prstGeom>
        </p:spPr>
      </p:pic>
    </p:spTree>
    <p:extLst>
      <p:ext uri="{BB962C8B-B14F-4D97-AF65-F5344CB8AC3E}">
        <p14:creationId xmlns:p14="http://schemas.microsoft.com/office/powerpoint/2010/main" val="382493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779100" y="1486119"/>
            <a:ext cx="6517181" cy="29217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US" dirty="0"/>
              <a:t>Released in 2015 under Apache License 2.0 in 2015</a:t>
            </a:r>
          </a:p>
          <a:p>
            <a:pPr marL="0" lvl="0" indent="0" algn="l" rtl="0">
              <a:spcBef>
                <a:spcPts val="800"/>
              </a:spcBef>
              <a:spcAft>
                <a:spcPts val="800"/>
              </a:spcAft>
              <a:buNone/>
            </a:pPr>
            <a:r>
              <a:rPr lang="en-US" dirty="0"/>
              <a:t>In 2019 it got the full release with the name of TensorFlow</a:t>
            </a:r>
          </a:p>
          <a:p>
            <a:pPr marL="0" lvl="0" indent="0" algn="l" rtl="0">
              <a:spcBef>
                <a:spcPts val="800"/>
              </a:spcBef>
              <a:spcAft>
                <a:spcPts val="800"/>
              </a:spcAft>
              <a:buNone/>
            </a:pPr>
            <a:endParaRPr lang="en-US" dirty="0"/>
          </a:p>
        </p:txBody>
      </p:sp>
      <p:sp>
        <p:nvSpPr>
          <p:cNvPr id="149" name="Google Shape;149;p19"/>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Created by Google Brain</a:t>
            </a:r>
            <a:endParaRPr dirty="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026" name="Picture 2" descr="Google Brain Logo Design by Viraj Trivedi on Dribbble">
            <a:extLst>
              <a:ext uri="{FF2B5EF4-FFF2-40B4-BE49-F238E27FC236}">
                <a16:creationId xmlns:a16="http://schemas.microsoft.com/office/drawing/2014/main" id="{D92976FB-B301-4213-A143-68E34A2EC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6" y="2763769"/>
            <a:ext cx="2874306" cy="215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License - Wikipedia">
            <a:extLst>
              <a:ext uri="{FF2B5EF4-FFF2-40B4-BE49-F238E27FC236}">
                <a16:creationId xmlns:a16="http://schemas.microsoft.com/office/drawing/2014/main" id="{DFAE5A77-DEB8-4B31-855E-4141FF032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701" y="3375767"/>
            <a:ext cx="2295459" cy="9317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148E81-4E14-4FC6-973A-F1B535E88C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8000" y="2596655"/>
            <a:ext cx="3351650" cy="1887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arn(inVertic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circle(in)">
                                      <p:cBhvr>
                                        <p:cTn id="17" dur="2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646669" y="2255700"/>
            <a:ext cx="8200940"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does                             work?  </a:t>
            </a:r>
            <a:endParaRPr dirty="0"/>
          </a:p>
        </p:txBody>
      </p:sp>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lang="en-IE" dirty="0">
                <a:gradFill>
                  <a:gsLst>
                    <a:gs pos="0">
                      <a:schemeClr val="accent3"/>
                    </a:gs>
                    <a:gs pos="100000">
                      <a:schemeClr val="accent4"/>
                    </a:gs>
                  </a:gsLst>
                  <a:lin ang="5400700" scaled="0"/>
                </a:gradFill>
                <a:latin typeface="Fira Sans;600"/>
              </a:rPr>
              <a:t>2</a:t>
            </a:r>
            <a:endParaRPr b="0" i="0" dirty="0">
              <a:ln>
                <a:noFill/>
              </a:ln>
              <a:gradFill>
                <a:gsLst>
                  <a:gs pos="0">
                    <a:schemeClr val="accent3"/>
                  </a:gs>
                  <a:gs pos="100000">
                    <a:schemeClr val="accent4"/>
                  </a:gs>
                </a:gsLst>
                <a:lin ang="5400700" scaled="0"/>
              </a:gradFill>
              <a:latin typeface="Fira Sans;600"/>
            </a:endParaRPr>
          </a:p>
        </p:txBody>
      </p:sp>
      <p:pic>
        <p:nvPicPr>
          <p:cNvPr id="1026" name="Picture 2" descr="GitHub - tensorflow/tensorflow: An Open Source Machine Learning Framework  for Everyone">
            <a:extLst>
              <a:ext uri="{FF2B5EF4-FFF2-40B4-BE49-F238E27FC236}">
                <a16:creationId xmlns:a16="http://schemas.microsoft.com/office/drawing/2014/main" id="{9474B8FF-F4A9-4113-98D2-4568A106A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110" y="1755260"/>
            <a:ext cx="4635062" cy="155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4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E" dirty="0"/>
              <a:t>How it works:</a:t>
            </a:r>
            <a:endParaRPr dirty="0"/>
          </a:p>
        </p:txBody>
      </p:sp>
      <p:sp>
        <p:nvSpPr>
          <p:cNvPr id="122" name="Google Shape;122;p17"/>
          <p:cNvSpPr txBox="1">
            <a:spLocks noGrp="1"/>
          </p:cNvSpPr>
          <p:nvPr>
            <p:ph type="body" idx="1"/>
          </p:nvPr>
        </p:nvSpPr>
        <p:spPr>
          <a:xfrm>
            <a:off x="566608" y="1483557"/>
            <a:ext cx="8188326" cy="28953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US" dirty="0"/>
              <a:t>Developers create Dataflow graphs</a:t>
            </a:r>
          </a:p>
          <a:p>
            <a:pPr marL="457200" lvl="0" indent="-381000" algn="l" rtl="0">
              <a:spcBef>
                <a:spcPts val="0"/>
              </a:spcBef>
              <a:spcAft>
                <a:spcPts val="0"/>
              </a:spcAft>
              <a:buSzPts val="2400"/>
              <a:buChar char="●"/>
            </a:pPr>
            <a:r>
              <a:rPr lang="en-IE" dirty="0"/>
              <a:t>By accepting a multi-dimensional array called Tensor</a:t>
            </a:r>
          </a:p>
          <a:p>
            <a:pPr marL="457200" lvl="0" indent="-381000" algn="l" rtl="0">
              <a:spcBef>
                <a:spcPts val="0"/>
              </a:spcBef>
              <a:spcAft>
                <a:spcPts val="0"/>
              </a:spcAft>
              <a:buSzPts val="2400"/>
              <a:buChar char="●"/>
            </a:pPr>
            <a:r>
              <a:rPr lang="en-IE" dirty="0"/>
              <a:t>Flow chart of operations</a:t>
            </a:r>
            <a:endParaRPr lang="en-US" dirty="0"/>
          </a:p>
          <a:p>
            <a:pPr marL="457200" lvl="0" indent="-381000" algn="l" rtl="0">
              <a:spcBef>
                <a:spcPts val="0"/>
              </a:spcBef>
              <a:spcAft>
                <a:spcPts val="0"/>
              </a:spcAft>
              <a:buSzPts val="2400"/>
              <a:buChar char="●"/>
            </a:pPr>
            <a:r>
              <a:rPr lang="en-US" dirty="0"/>
              <a:t>Developed in C++</a:t>
            </a:r>
          </a:p>
          <a:p>
            <a:pPr marL="457200" lvl="0" indent="-381000" algn="l" rtl="0">
              <a:spcBef>
                <a:spcPts val="0"/>
              </a:spcBef>
              <a:spcAft>
                <a:spcPts val="0"/>
              </a:spcAft>
              <a:buSzPts val="2400"/>
              <a:buChar char="●"/>
            </a:pPr>
            <a:r>
              <a:rPr lang="en-US" dirty="0"/>
              <a:t>Accessed and controlled by Python</a:t>
            </a:r>
          </a:p>
          <a:p>
            <a:pPr marL="76200" lvl="0" indent="0" algn="l" rtl="0">
              <a:spcBef>
                <a:spcPts val="0"/>
              </a:spcBef>
              <a:spcAft>
                <a:spcPts val="0"/>
              </a:spcAft>
              <a:buSzPts val="2400"/>
              <a:buNone/>
            </a:pPr>
            <a:endParaRPr lang="en-US" sz="2200" dirty="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050" name="Picture 2" descr="Python (programming language) - Wikipedia">
            <a:extLst>
              <a:ext uri="{FF2B5EF4-FFF2-40B4-BE49-F238E27FC236}">
                <a16:creationId xmlns:a16="http://schemas.microsoft.com/office/drawing/2014/main" id="{14615AD0-3EB2-4F6B-B3B8-7B2E5C3DB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054" y="3611178"/>
            <a:ext cx="1369110" cy="13691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 - Wikipedia">
            <a:extLst>
              <a:ext uri="{FF2B5EF4-FFF2-40B4-BE49-F238E27FC236}">
                <a16:creationId xmlns:a16="http://schemas.microsoft.com/office/drawing/2014/main" id="{3A7201C8-7555-42B1-891A-9052C3EA2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391" y="3634712"/>
            <a:ext cx="1197313" cy="13455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DFF2B59-804D-4901-BABC-F58A8EBBD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066" y="3611178"/>
            <a:ext cx="1985738" cy="13467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lowchart for Restaurant Operations">
            <a:extLst>
              <a:ext uri="{FF2B5EF4-FFF2-40B4-BE49-F238E27FC236}">
                <a16:creationId xmlns:a16="http://schemas.microsoft.com/office/drawing/2014/main" id="{D32967F4-ACF9-4107-8521-CC41C2968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154" y="3496138"/>
            <a:ext cx="2773887" cy="162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6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8"/>
                                        </p:tgtEl>
                                        <p:attrNameLst>
                                          <p:attrName>style.visibility</p:attrName>
                                        </p:attrNameLst>
                                      </p:cBhvr>
                                      <p:to>
                                        <p:strVal val="visible"/>
                                      </p:to>
                                    </p:set>
                                    <p:animEffect transition="in" filter="fade">
                                      <p:cBhvr>
                                        <p:cTn id="12" dur="500"/>
                                        <p:tgtEl>
                                          <p:spTgt spid="20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2054</TotalTime>
  <Words>2530</Words>
  <Application>Microsoft Office PowerPoint</Application>
  <PresentationFormat>On-screen Show (16:9)</PresentationFormat>
  <Paragraphs>220</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Fira Sans Light</vt:lpstr>
      <vt:lpstr>Fira Sans;600</vt:lpstr>
      <vt:lpstr>Source Sans Pro</vt:lpstr>
      <vt:lpstr>Fira Sans SemiBold</vt:lpstr>
      <vt:lpstr>var(--devsite-code-font-family)</vt:lpstr>
      <vt:lpstr>Arial</vt:lpstr>
      <vt:lpstr>Fira Sans</vt:lpstr>
      <vt:lpstr>Fira Sans Medium</vt:lpstr>
      <vt:lpstr>Calibri</vt:lpstr>
      <vt:lpstr>Alonso template</vt:lpstr>
      <vt:lpstr>TensorFlow  Tools and Techniques</vt:lpstr>
      <vt:lpstr>Hello!</vt:lpstr>
      <vt:lpstr>What is                            ?  </vt:lpstr>
      <vt:lpstr>Open-source library for machine learning and artificial intelligence</vt:lpstr>
      <vt:lpstr>Neural Network?</vt:lpstr>
      <vt:lpstr>Example of TensorFlow </vt:lpstr>
      <vt:lpstr>Created by Google Brain</vt:lpstr>
      <vt:lpstr>How does                             work?  </vt:lpstr>
      <vt:lpstr>How it works:</vt:lpstr>
      <vt:lpstr>PowerPoint Presentation</vt:lpstr>
      <vt:lpstr>Usage of                              Around the world  </vt:lpstr>
      <vt:lpstr>PowerPoint Presentation</vt:lpstr>
      <vt:lpstr>Spotify’s use of TensorFlow</vt:lpstr>
      <vt:lpstr>Tools </vt:lpstr>
      <vt:lpstr>List of Tools:</vt:lpstr>
      <vt:lpstr>PowerPoint Presentation</vt:lpstr>
      <vt:lpstr> Steps</vt:lpstr>
      <vt:lpstr>PowerPoint Presentation</vt:lpstr>
      <vt:lpstr>Demonstration of </vt:lpstr>
      <vt:lpstr>XLA (Accelerated Linear Algebra)</vt:lpstr>
      <vt:lpstr>Demonstration of XLA</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TensroFlow  Tools and Techniques</dc:title>
  <dc:creator>Joao Pereira</dc:creator>
  <cp:lastModifiedBy>Joao Pereira</cp:lastModifiedBy>
  <cp:revision>20</cp:revision>
  <dcterms:modified xsi:type="dcterms:W3CDTF">2021-12-02T21:49:16Z</dcterms:modified>
</cp:coreProperties>
</file>